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8"/>
  </p:notesMasterIdLst>
  <p:sldIdLst>
    <p:sldId id="277" r:id="rId2"/>
    <p:sldId id="272" r:id="rId3"/>
    <p:sldId id="274" r:id="rId4"/>
    <p:sldId id="275" r:id="rId5"/>
    <p:sldId id="276" r:id="rId6"/>
    <p:sldId id="278" r:id="rId7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6" autoAdjust="0"/>
    <p:restoredTop sz="94660"/>
  </p:normalViewPr>
  <p:slideViewPr>
    <p:cSldViewPr snapToGrid="0">
      <p:cViewPr varScale="1">
        <p:scale>
          <a:sx n="91" d="100"/>
          <a:sy n="91" d="100"/>
        </p:scale>
        <p:origin x="84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5A89BE-F5C1-4FCE-A51D-45522BFAF8C0}" type="datetimeFigureOut">
              <a:rPr lang="hu-HU" smtClean="0"/>
              <a:t>2025.02.13.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69AC38-865C-49B4-9D76-A8CC04CA92F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44708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5787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2" name="Téglalap 1">
            <a:extLst>
              <a:ext uri="{FF2B5EF4-FFF2-40B4-BE49-F238E27FC236}">
                <a16:creationId xmlns:a16="http://schemas.microsoft.com/office/drawing/2014/main" xmlns="" id="{82D8115B-D279-2AE4-0A80-180D63A5222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hu-H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8686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zövegdoboz 9">
            <a:extLst>
              <a:ext uri="{FF2B5EF4-FFF2-40B4-BE49-F238E27FC236}">
                <a16:creationId xmlns:a16="http://schemas.microsoft.com/office/drawing/2014/main" xmlns="" id="{F1A912A4-4DDC-1D4C-30AF-A1C4BC767F6E}"/>
              </a:ext>
            </a:extLst>
          </p:cNvPr>
          <p:cNvSpPr txBox="1"/>
          <p:nvPr/>
        </p:nvSpPr>
        <p:spPr>
          <a:xfrm>
            <a:off x="933373" y="665606"/>
            <a:ext cx="10163892" cy="6381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18000"/>
              </a:lnSpc>
            </a:pPr>
            <a:r>
              <a:rPr lang="hu-HU" sz="3200" b="1" dirty="0">
                <a:solidFill>
                  <a:prstClr val="black"/>
                </a:solidFill>
              </a:rPr>
              <a:t>Teaming </a:t>
            </a:r>
            <a:r>
              <a:rPr lang="hu-HU" sz="3200" b="1" dirty="0" err="1">
                <a:solidFill>
                  <a:prstClr val="black"/>
                </a:solidFill>
              </a:rPr>
              <a:t>for</a:t>
            </a:r>
            <a:r>
              <a:rPr lang="hu-HU" sz="3200" b="1" dirty="0">
                <a:solidFill>
                  <a:prstClr val="black"/>
                </a:solidFill>
              </a:rPr>
              <a:t> Excellence</a:t>
            </a:r>
          </a:p>
          <a:p>
            <a:pPr defTabSz="457200">
              <a:lnSpc>
                <a:spcPct val="118000"/>
              </a:lnSpc>
            </a:pPr>
            <a:r>
              <a:rPr lang="hu-HU" sz="3200" b="1" dirty="0">
                <a:solidFill>
                  <a:prstClr val="black"/>
                </a:solidFill>
              </a:rPr>
              <a:t>HORIZON-WIDERA-2025-ACCESS-01-01-two-stage</a:t>
            </a:r>
          </a:p>
          <a:p>
            <a:pPr defTabSz="457200">
              <a:lnSpc>
                <a:spcPts val="3000"/>
              </a:lnSpc>
            </a:pPr>
            <a:endParaRPr lang="hu-HU" sz="3200" b="1" dirty="0">
              <a:solidFill>
                <a:prstClr val="black"/>
              </a:solidFill>
            </a:endParaRPr>
          </a:p>
          <a:p>
            <a:pPr defTabSz="457200">
              <a:lnSpc>
                <a:spcPct val="118000"/>
              </a:lnSpc>
            </a:pPr>
            <a:r>
              <a:rPr lang="hu-HU" sz="2600" b="1" dirty="0" smtClean="0">
                <a:solidFill>
                  <a:prstClr val="black"/>
                </a:solidFill>
              </a:rPr>
              <a:t>ACRONYM:</a:t>
            </a:r>
          </a:p>
          <a:p>
            <a:pPr defTabSz="457200">
              <a:lnSpc>
                <a:spcPct val="118000"/>
              </a:lnSpc>
            </a:pPr>
            <a:r>
              <a:rPr lang="hu-HU" sz="2600" b="1" dirty="0" smtClean="0">
                <a:solidFill>
                  <a:prstClr val="black"/>
                </a:solidFill>
              </a:rPr>
              <a:t>TITLE:</a:t>
            </a:r>
            <a:endParaRPr lang="hu-HU" sz="2600" b="1" dirty="0">
              <a:solidFill>
                <a:prstClr val="black"/>
              </a:solidFill>
            </a:endParaRPr>
          </a:p>
          <a:p>
            <a:pPr defTabSz="457200">
              <a:lnSpc>
                <a:spcPct val="118000"/>
              </a:lnSpc>
            </a:pPr>
            <a:r>
              <a:rPr lang="hu-HU" sz="2600" b="1" dirty="0" smtClean="0">
                <a:solidFill>
                  <a:prstClr val="black"/>
                </a:solidFill>
              </a:rPr>
              <a:t>COORDINATOR:</a:t>
            </a:r>
            <a:endParaRPr lang="hu-HU" sz="2600" b="1" dirty="0">
              <a:solidFill>
                <a:prstClr val="black"/>
              </a:solidFill>
            </a:endParaRPr>
          </a:p>
          <a:p>
            <a:pPr defTabSz="457200">
              <a:lnSpc>
                <a:spcPct val="118000"/>
              </a:lnSpc>
            </a:pPr>
            <a:r>
              <a:rPr lang="hu-HU" sz="2600" b="1" dirty="0" smtClean="0">
                <a:solidFill>
                  <a:prstClr val="black"/>
                </a:solidFill>
              </a:rPr>
              <a:t>PARTNERS:</a:t>
            </a:r>
          </a:p>
          <a:p>
            <a:pPr defTabSz="457200">
              <a:lnSpc>
                <a:spcPct val="118000"/>
              </a:lnSpc>
            </a:pPr>
            <a:endParaRPr lang="hu-HU" sz="2600" b="1" dirty="0">
              <a:solidFill>
                <a:prstClr val="black"/>
              </a:solidFill>
            </a:endParaRPr>
          </a:p>
          <a:p>
            <a:pPr defTabSz="457200">
              <a:lnSpc>
                <a:spcPct val="118000"/>
              </a:lnSpc>
            </a:pPr>
            <a:endParaRPr lang="hu-HU" sz="2600" b="1" dirty="0">
              <a:solidFill>
                <a:prstClr val="black"/>
              </a:solidFill>
            </a:endParaRPr>
          </a:p>
          <a:p>
            <a:pPr defTabSz="457200">
              <a:lnSpc>
                <a:spcPct val="118000"/>
              </a:lnSpc>
            </a:pPr>
            <a:r>
              <a:rPr lang="hu-HU" sz="2600" b="1" dirty="0" smtClean="0">
                <a:solidFill>
                  <a:prstClr val="black"/>
                </a:solidFill>
              </a:rPr>
              <a:t>BUDGET:</a:t>
            </a:r>
            <a:endParaRPr lang="hu-HU" sz="2600" b="1" dirty="0">
              <a:solidFill>
                <a:prstClr val="black"/>
              </a:solidFill>
            </a:endParaRPr>
          </a:p>
          <a:p>
            <a:pPr defTabSz="457200">
              <a:lnSpc>
                <a:spcPct val="118000"/>
              </a:lnSpc>
            </a:pPr>
            <a:r>
              <a:rPr lang="hu-HU" sz="2600" b="1" dirty="0" smtClean="0">
                <a:solidFill>
                  <a:prstClr val="black"/>
                </a:solidFill>
              </a:rPr>
              <a:t>JOHN VON NEUMANN PROGRAM PRIORITY AREA:</a:t>
            </a:r>
          </a:p>
          <a:p>
            <a:pPr defTabSz="457200">
              <a:lnSpc>
                <a:spcPct val="118000"/>
              </a:lnSpc>
            </a:pPr>
            <a:endParaRPr lang="hu-HU" sz="3200" b="1" dirty="0">
              <a:solidFill>
                <a:prstClr val="black"/>
              </a:solidFill>
            </a:endParaRPr>
          </a:p>
          <a:p>
            <a:pPr defTabSz="457200">
              <a:lnSpc>
                <a:spcPts val="3000"/>
              </a:lnSpc>
            </a:pPr>
            <a:endParaRPr lang="hu-HU" sz="3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267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zövegdoboz 9">
            <a:extLst>
              <a:ext uri="{FF2B5EF4-FFF2-40B4-BE49-F238E27FC236}">
                <a16:creationId xmlns:a16="http://schemas.microsoft.com/office/drawing/2014/main" xmlns="" id="{F1A912A4-4DDC-1D4C-30AF-A1C4BC767F6E}"/>
              </a:ext>
            </a:extLst>
          </p:cNvPr>
          <p:cNvSpPr txBox="1"/>
          <p:nvPr/>
        </p:nvSpPr>
        <p:spPr>
          <a:xfrm>
            <a:off x="933373" y="665606"/>
            <a:ext cx="101638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ts val="3000"/>
              </a:lnSpc>
            </a:pPr>
            <a:r>
              <a:rPr lang="en-US" sz="3200" b="1" dirty="0">
                <a:solidFill>
                  <a:prstClr val="black"/>
                </a:solidFill>
              </a:rPr>
              <a:t>WHY? </a:t>
            </a:r>
            <a:r>
              <a:rPr lang="hu-HU" sz="3200" b="1" dirty="0" smtClean="0">
                <a:solidFill>
                  <a:prstClr val="black"/>
                </a:solidFill>
              </a:rPr>
              <a:t>S</a:t>
            </a:r>
            <a:r>
              <a:rPr lang="en-US" sz="3200" b="1" dirty="0" err="1" smtClean="0">
                <a:solidFill>
                  <a:prstClr val="black"/>
                </a:solidFill>
              </a:rPr>
              <a:t>trategic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>
                <a:solidFill>
                  <a:prstClr val="black"/>
                </a:solidFill>
              </a:rPr>
              <a:t>vision, novelty, timeliness</a:t>
            </a:r>
            <a:endParaRPr lang="hu-HU" sz="3200" b="1" dirty="0">
              <a:solidFill>
                <a:prstClr val="black"/>
              </a:solidFill>
            </a:endParaRPr>
          </a:p>
        </p:txBody>
      </p:sp>
      <p:cxnSp>
        <p:nvCxnSpPr>
          <p:cNvPr id="54" name="Egyenes összekötő 53">
            <a:extLst>
              <a:ext uri="{FF2B5EF4-FFF2-40B4-BE49-F238E27FC236}">
                <a16:creationId xmlns:a16="http://schemas.microsoft.com/office/drawing/2014/main" xmlns="" id="{DB68AFD4-FBD0-57F5-2388-07664C827F74}"/>
              </a:ext>
            </a:extLst>
          </p:cNvPr>
          <p:cNvCxnSpPr/>
          <p:nvPr/>
        </p:nvCxnSpPr>
        <p:spPr>
          <a:xfrm flipV="1">
            <a:off x="937570" y="1088858"/>
            <a:ext cx="10830426" cy="53802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9520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zövegdoboz 9">
            <a:extLst>
              <a:ext uri="{FF2B5EF4-FFF2-40B4-BE49-F238E27FC236}">
                <a16:creationId xmlns:a16="http://schemas.microsoft.com/office/drawing/2014/main" xmlns="" id="{F1A912A4-4DDC-1D4C-30AF-A1C4BC767F6E}"/>
              </a:ext>
            </a:extLst>
          </p:cNvPr>
          <p:cNvSpPr txBox="1"/>
          <p:nvPr/>
        </p:nvSpPr>
        <p:spPr>
          <a:xfrm>
            <a:off x="933373" y="665606"/>
            <a:ext cx="101638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ts val="3000"/>
              </a:lnSpc>
            </a:pPr>
            <a:r>
              <a:rPr lang="en-US" sz="3200" b="1" dirty="0">
                <a:solidFill>
                  <a:prstClr val="black"/>
                </a:solidFill>
              </a:rPr>
              <a:t>WHAT? </a:t>
            </a:r>
            <a:r>
              <a:rPr lang="hu-HU" sz="3200" b="1" dirty="0" smtClean="0">
                <a:solidFill>
                  <a:prstClr val="black"/>
                </a:solidFill>
              </a:rPr>
              <a:t>C</a:t>
            </a:r>
            <a:r>
              <a:rPr lang="en-US" sz="3200" b="1" dirty="0" err="1" smtClean="0">
                <a:solidFill>
                  <a:prstClr val="black"/>
                </a:solidFill>
              </a:rPr>
              <a:t>onceptual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>
                <a:solidFill>
                  <a:prstClr val="black"/>
                </a:solidFill>
              </a:rPr>
              <a:t>approach</a:t>
            </a:r>
            <a:endParaRPr lang="hu-HU" sz="3200" b="1" dirty="0">
              <a:solidFill>
                <a:prstClr val="black"/>
              </a:solidFill>
            </a:endParaRPr>
          </a:p>
        </p:txBody>
      </p:sp>
      <p:cxnSp>
        <p:nvCxnSpPr>
          <p:cNvPr id="54" name="Egyenes összekötő 53">
            <a:extLst>
              <a:ext uri="{FF2B5EF4-FFF2-40B4-BE49-F238E27FC236}">
                <a16:creationId xmlns:a16="http://schemas.microsoft.com/office/drawing/2014/main" xmlns="" id="{DB68AFD4-FBD0-57F5-2388-07664C827F74}"/>
              </a:ext>
            </a:extLst>
          </p:cNvPr>
          <p:cNvCxnSpPr/>
          <p:nvPr/>
        </p:nvCxnSpPr>
        <p:spPr>
          <a:xfrm flipV="1">
            <a:off x="937570" y="1088858"/>
            <a:ext cx="10830426" cy="53802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Szövegdoboz 7"/>
          <p:cNvSpPr txBox="1"/>
          <p:nvPr/>
        </p:nvSpPr>
        <p:spPr>
          <a:xfrm>
            <a:off x="1135117" y="1481959"/>
            <a:ext cx="3731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5627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zövegdoboz 9">
            <a:extLst>
              <a:ext uri="{FF2B5EF4-FFF2-40B4-BE49-F238E27FC236}">
                <a16:creationId xmlns:a16="http://schemas.microsoft.com/office/drawing/2014/main" xmlns="" id="{F1A912A4-4DDC-1D4C-30AF-A1C4BC767F6E}"/>
              </a:ext>
            </a:extLst>
          </p:cNvPr>
          <p:cNvSpPr txBox="1"/>
          <p:nvPr/>
        </p:nvSpPr>
        <p:spPr>
          <a:xfrm>
            <a:off x="933373" y="665606"/>
            <a:ext cx="101638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ts val="3000"/>
              </a:lnSpc>
            </a:pPr>
            <a:r>
              <a:rPr lang="en-US" sz="3200" b="1" dirty="0">
                <a:solidFill>
                  <a:prstClr val="black"/>
                </a:solidFill>
              </a:rPr>
              <a:t>WHY YOU? </a:t>
            </a:r>
            <a:r>
              <a:rPr lang="hu-HU" sz="3200" b="1" dirty="0" smtClean="0">
                <a:solidFill>
                  <a:prstClr val="black"/>
                </a:solidFill>
              </a:rPr>
              <a:t>I</a:t>
            </a:r>
            <a:r>
              <a:rPr lang="en-US" sz="3200" b="1" dirty="0" err="1" smtClean="0">
                <a:solidFill>
                  <a:prstClr val="black"/>
                </a:solidFill>
              </a:rPr>
              <a:t>ntroduction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>
                <a:solidFill>
                  <a:prstClr val="black"/>
                </a:solidFill>
              </a:rPr>
              <a:t>of the PI and the Hungarian research team</a:t>
            </a:r>
            <a:endParaRPr lang="hu-HU" sz="3200" b="1" dirty="0">
              <a:solidFill>
                <a:prstClr val="black"/>
              </a:solidFill>
            </a:endParaRPr>
          </a:p>
        </p:txBody>
      </p:sp>
      <p:cxnSp>
        <p:nvCxnSpPr>
          <p:cNvPr id="54" name="Egyenes összekötő 53">
            <a:extLst>
              <a:ext uri="{FF2B5EF4-FFF2-40B4-BE49-F238E27FC236}">
                <a16:creationId xmlns:a16="http://schemas.microsoft.com/office/drawing/2014/main" xmlns="" id="{DB68AFD4-FBD0-57F5-2388-07664C827F74}"/>
              </a:ext>
            </a:extLst>
          </p:cNvPr>
          <p:cNvCxnSpPr/>
          <p:nvPr/>
        </p:nvCxnSpPr>
        <p:spPr>
          <a:xfrm flipV="1">
            <a:off x="933373" y="1580843"/>
            <a:ext cx="10830426" cy="53802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Szövegdoboz 6"/>
          <p:cNvSpPr txBox="1"/>
          <p:nvPr/>
        </p:nvSpPr>
        <p:spPr>
          <a:xfrm>
            <a:off x="1324303" y="1713186"/>
            <a:ext cx="4078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1156137" y="2375338"/>
            <a:ext cx="3731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167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zövegdoboz 9">
            <a:extLst>
              <a:ext uri="{FF2B5EF4-FFF2-40B4-BE49-F238E27FC236}">
                <a16:creationId xmlns:a16="http://schemas.microsoft.com/office/drawing/2014/main" xmlns="" id="{F1A912A4-4DDC-1D4C-30AF-A1C4BC767F6E}"/>
              </a:ext>
            </a:extLst>
          </p:cNvPr>
          <p:cNvSpPr txBox="1"/>
          <p:nvPr/>
        </p:nvSpPr>
        <p:spPr>
          <a:xfrm>
            <a:off x="933373" y="665606"/>
            <a:ext cx="101638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ts val="3000"/>
              </a:lnSpc>
            </a:pPr>
            <a:r>
              <a:rPr lang="en-US" sz="3200" b="1" dirty="0">
                <a:solidFill>
                  <a:prstClr val="black"/>
                </a:solidFill>
              </a:rPr>
              <a:t>WHY THIS CONSORTIUM? </a:t>
            </a:r>
            <a:r>
              <a:rPr lang="hu-HU" sz="3200" b="1" dirty="0" smtClean="0">
                <a:solidFill>
                  <a:prstClr val="black"/>
                </a:solidFill>
              </a:rPr>
              <a:t>I</a:t>
            </a:r>
            <a:r>
              <a:rPr lang="en-US" sz="3200" b="1" dirty="0" err="1" smtClean="0">
                <a:solidFill>
                  <a:prstClr val="black"/>
                </a:solidFill>
              </a:rPr>
              <a:t>nternational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>
                <a:solidFill>
                  <a:prstClr val="black"/>
                </a:solidFill>
              </a:rPr>
              <a:t>partners and the added value of the cooperation</a:t>
            </a:r>
            <a:endParaRPr lang="hu-HU" sz="3200" b="1" dirty="0">
              <a:solidFill>
                <a:prstClr val="black"/>
              </a:solidFill>
            </a:endParaRPr>
          </a:p>
        </p:txBody>
      </p:sp>
      <p:cxnSp>
        <p:nvCxnSpPr>
          <p:cNvPr id="54" name="Egyenes összekötő 53">
            <a:extLst>
              <a:ext uri="{FF2B5EF4-FFF2-40B4-BE49-F238E27FC236}">
                <a16:creationId xmlns:a16="http://schemas.microsoft.com/office/drawing/2014/main" xmlns="" id="{DB68AFD4-FBD0-57F5-2388-07664C827F74}"/>
              </a:ext>
            </a:extLst>
          </p:cNvPr>
          <p:cNvCxnSpPr/>
          <p:nvPr/>
        </p:nvCxnSpPr>
        <p:spPr>
          <a:xfrm flipV="1">
            <a:off x="933373" y="1527380"/>
            <a:ext cx="10830426" cy="53802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Szövegdoboz 3"/>
          <p:cNvSpPr txBox="1"/>
          <p:nvPr/>
        </p:nvSpPr>
        <p:spPr>
          <a:xfrm>
            <a:off x="1324303" y="1713186"/>
            <a:ext cx="4078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4365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zövegdoboz 9">
            <a:extLst>
              <a:ext uri="{FF2B5EF4-FFF2-40B4-BE49-F238E27FC236}">
                <a16:creationId xmlns:a16="http://schemas.microsoft.com/office/drawing/2014/main" xmlns="" id="{F1A912A4-4DDC-1D4C-30AF-A1C4BC767F6E}"/>
              </a:ext>
            </a:extLst>
          </p:cNvPr>
          <p:cNvSpPr txBox="1"/>
          <p:nvPr/>
        </p:nvSpPr>
        <p:spPr>
          <a:xfrm>
            <a:off x="933373" y="665606"/>
            <a:ext cx="101638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ts val="3000"/>
              </a:lnSpc>
            </a:pPr>
            <a:r>
              <a:rPr lang="hu-HU" sz="3200" b="1" dirty="0" smtClean="0">
                <a:solidFill>
                  <a:prstClr val="black"/>
                </a:solidFill>
              </a:rPr>
              <a:t>THE MAIN MESSAGE OF THE PROPOSED TEAMING FOR EXCELLENCE CONCEPT </a:t>
            </a:r>
            <a:endParaRPr lang="hu-HU" sz="3200" b="1" dirty="0">
              <a:solidFill>
                <a:prstClr val="black"/>
              </a:solidFill>
            </a:endParaRPr>
          </a:p>
        </p:txBody>
      </p:sp>
      <p:cxnSp>
        <p:nvCxnSpPr>
          <p:cNvPr id="54" name="Egyenes összekötő 53">
            <a:extLst>
              <a:ext uri="{FF2B5EF4-FFF2-40B4-BE49-F238E27FC236}">
                <a16:creationId xmlns:a16="http://schemas.microsoft.com/office/drawing/2014/main" xmlns="" id="{DB68AFD4-FBD0-57F5-2388-07664C827F74}"/>
              </a:ext>
            </a:extLst>
          </p:cNvPr>
          <p:cNvCxnSpPr/>
          <p:nvPr/>
        </p:nvCxnSpPr>
        <p:spPr>
          <a:xfrm flipV="1">
            <a:off x="933373" y="1617996"/>
            <a:ext cx="10830426" cy="53802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333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72</Words>
  <Application>Microsoft Office PowerPoint</Application>
  <PresentationFormat>Szélesvásznú</PresentationFormat>
  <Paragraphs>16</Paragraphs>
  <Slides>6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Madison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</vt:vector>
  </TitlesOfParts>
  <Company>NISZ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Schenk Borbála dr.</dc:creator>
  <cp:lastModifiedBy>Schenk Borbála dr.</cp:lastModifiedBy>
  <cp:revision>17</cp:revision>
  <dcterms:created xsi:type="dcterms:W3CDTF">2025-02-10T15:29:44Z</dcterms:created>
  <dcterms:modified xsi:type="dcterms:W3CDTF">2025-02-13T10:09:43Z</dcterms:modified>
</cp:coreProperties>
</file>