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147474038" r:id="rId2"/>
    <p:sldId id="2147474039" r:id="rId3"/>
    <p:sldId id="2147474029" r:id="rId4"/>
    <p:sldId id="2147474030" r:id="rId5"/>
    <p:sldId id="2147474031" r:id="rId6"/>
    <p:sldId id="2147474032" r:id="rId7"/>
    <p:sldId id="2147474042" r:id="rId8"/>
    <p:sldId id="2147474033" r:id="rId9"/>
    <p:sldId id="2147474034" r:id="rId10"/>
    <p:sldId id="2147474040" r:id="rId11"/>
    <p:sldId id="2147474026" r:id="rId12"/>
    <p:sldId id="2147474043" r:id="rId13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8" autoAdjust="0"/>
    <p:restoredTop sz="94713"/>
  </p:normalViewPr>
  <p:slideViewPr>
    <p:cSldViewPr snapToGrid="0">
      <p:cViewPr varScale="1">
        <p:scale>
          <a:sx n="108" d="100"/>
          <a:sy n="108" d="100"/>
        </p:scale>
        <p:origin x="55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ímdia - egy sor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 hasCustomPrompt="1"/>
          </p:nvPr>
        </p:nvSpPr>
        <p:spPr>
          <a:xfrm>
            <a:off x="444617" y="1711354"/>
            <a:ext cx="11207691" cy="880844"/>
          </a:xfrm>
          <a:prstGeom prst="rect">
            <a:avLst/>
          </a:prstGeom>
        </p:spPr>
        <p:txBody>
          <a:bodyPr anchor="b"/>
          <a:lstStyle>
            <a:lvl1pPr algn="ctr">
              <a:defRPr sz="4500" cap="all" baseline="0">
                <a:latin typeface="Garamond" pitchFamily="18" charset="0"/>
              </a:defRPr>
            </a:lvl1pPr>
          </a:lstStyle>
          <a:p>
            <a:r>
              <a:rPr lang="hu-HU" dirty="0"/>
              <a:t>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 hasCustomPrompt="1"/>
          </p:nvPr>
        </p:nvSpPr>
        <p:spPr>
          <a:xfrm>
            <a:off x="444617" y="2734812"/>
            <a:ext cx="11207691" cy="72984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3200" b="0" cap="all" baseline="0">
                <a:solidFill>
                  <a:srgbClr val="8DA46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dirty="0"/>
              <a:t>Alcím szerkesztése</a:t>
            </a:r>
          </a:p>
        </p:txBody>
      </p:sp>
      <p:sp>
        <p:nvSpPr>
          <p:cNvPr id="16" name="Dátum helye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8B5B-0ACE-4E89-ACF8-07B62B876312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2026. 02. 05.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Élőláb hely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Dia számának hely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B4B5D-B1B8-47E5-B2A8-A0BFEE10875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Szöveg helye 20"/>
          <p:cNvSpPr>
            <a:spLocks noGrp="1"/>
          </p:cNvSpPr>
          <p:nvPr>
            <p:ph type="body" sz="quarter" idx="13" hasCustomPrompt="1"/>
          </p:nvPr>
        </p:nvSpPr>
        <p:spPr>
          <a:xfrm>
            <a:off x="446417" y="3926296"/>
            <a:ext cx="11197869" cy="39403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</a:lstStyle>
          <a:p>
            <a:pPr lvl="0"/>
            <a:r>
              <a:rPr lang="hu-HU" dirty="0"/>
              <a:t>Név szerkesztése</a:t>
            </a:r>
          </a:p>
        </p:txBody>
      </p:sp>
      <p:sp>
        <p:nvSpPr>
          <p:cNvPr id="23" name="Szöveg helye 22"/>
          <p:cNvSpPr>
            <a:spLocks noGrp="1"/>
          </p:cNvSpPr>
          <p:nvPr>
            <p:ph type="body" sz="quarter" idx="14" hasCustomPrompt="1"/>
          </p:nvPr>
        </p:nvSpPr>
        <p:spPr>
          <a:xfrm>
            <a:off x="446417" y="4287256"/>
            <a:ext cx="11197869" cy="39380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hu-HU" dirty="0"/>
              <a:t>Szervezet szerkesztése</a:t>
            </a:r>
          </a:p>
        </p:txBody>
      </p:sp>
      <p:sp>
        <p:nvSpPr>
          <p:cNvPr id="25" name="Szöveg helye 24"/>
          <p:cNvSpPr>
            <a:spLocks noGrp="1"/>
          </p:cNvSpPr>
          <p:nvPr>
            <p:ph type="body" sz="quarter" idx="15" hasCustomPrompt="1"/>
          </p:nvPr>
        </p:nvSpPr>
        <p:spPr>
          <a:xfrm>
            <a:off x="448220" y="5083044"/>
            <a:ext cx="11188045" cy="3444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hu-HU" dirty="0"/>
              <a:t>Helyszín – Dátum szerkesztése</a:t>
            </a:r>
          </a:p>
        </p:txBody>
      </p:sp>
      <p:pic>
        <p:nvPicPr>
          <p:cNvPr id="11" name="Kép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8094"/>
            <a:ext cx="12186000" cy="759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91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ímdia - két sor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 hasCustomPrompt="1"/>
          </p:nvPr>
        </p:nvSpPr>
        <p:spPr>
          <a:xfrm>
            <a:off x="446400" y="1476463"/>
            <a:ext cx="11206800" cy="1317071"/>
          </a:xfrm>
          <a:prstGeom prst="rect">
            <a:avLst/>
          </a:prstGeom>
        </p:spPr>
        <p:txBody>
          <a:bodyPr anchor="b"/>
          <a:lstStyle>
            <a:lvl1pPr algn="ctr">
              <a:defRPr sz="4500" cap="all" baseline="0">
                <a:latin typeface="Garamond" pitchFamily="18" charset="0"/>
              </a:defRPr>
            </a:lvl1pPr>
          </a:lstStyle>
          <a:p>
            <a:r>
              <a:rPr lang="hu-HU" dirty="0"/>
              <a:t>cím szerkesztése</a:t>
            </a:r>
            <a:br>
              <a:rPr lang="hu-HU" dirty="0"/>
            </a:br>
            <a:r>
              <a:rPr lang="hu-HU" dirty="0"/>
              <a:t>Két soros elrendezés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 hasCustomPrompt="1"/>
          </p:nvPr>
        </p:nvSpPr>
        <p:spPr>
          <a:xfrm>
            <a:off x="446400" y="2927759"/>
            <a:ext cx="11206800" cy="4362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2800" b="0" cap="all" baseline="0">
                <a:solidFill>
                  <a:srgbClr val="72B24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dirty="0"/>
              <a:t>Alcím szerkesztése</a:t>
            </a:r>
          </a:p>
        </p:txBody>
      </p:sp>
      <p:sp>
        <p:nvSpPr>
          <p:cNvPr id="16" name="Dátum helye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8B5B-0ACE-4E89-ACF8-07B62B876312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2026. 02. 05.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Élőláb hely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Dia számának hely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B4B5D-B1B8-47E5-B2A8-A0BFEE10875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Szöveg helye 20"/>
          <p:cNvSpPr>
            <a:spLocks noGrp="1"/>
          </p:cNvSpPr>
          <p:nvPr>
            <p:ph type="body" sz="quarter" idx="13" hasCustomPrompt="1"/>
          </p:nvPr>
        </p:nvSpPr>
        <p:spPr>
          <a:xfrm>
            <a:off x="446400" y="3976630"/>
            <a:ext cx="11206800" cy="446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</a:lstStyle>
          <a:p>
            <a:pPr lvl="0"/>
            <a:r>
              <a:rPr lang="hu-HU" dirty="0"/>
              <a:t>Név szerkesztése</a:t>
            </a:r>
          </a:p>
        </p:txBody>
      </p:sp>
      <p:sp>
        <p:nvSpPr>
          <p:cNvPr id="23" name="Szöveg helye 22"/>
          <p:cNvSpPr>
            <a:spLocks noGrp="1"/>
          </p:cNvSpPr>
          <p:nvPr>
            <p:ph type="body" sz="quarter" idx="14" hasCustomPrompt="1"/>
          </p:nvPr>
        </p:nvSpPr>
        <p:spPr>
          <a:xfrm>
            <a:off x="446400" y="4337590"/>
            <a:ext cx="11206800" cy="446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hu-HU" dirty="0"/>
              <a:t>Szervezet szerkesztése</a:t>
            </a:r>
          </a:p>
        </p:txBody>
      </p:sp>
      <p:sp>
        <p:nvSpPr>
          <p:cNvPr id="25" name="Szöveg helye 24"/>
          <p:cNvSpPr>
            <a:spLocks noGrp="1"/>
          </p:cNvSpPr>
          <p:nvPr>
            <p:ph type="body" sz="quarter" idx="15" hasCustomPrompt="1"/>
          </p:nvPr>
        </p:nvSpPr>
        <p:spPr>
          <a:xfrm>
            <a:off x="446400" y="5116600"/>
            <a:ext cx="11206800" cy="3444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hu-HU" dirty="0"/>
              <a:t>Helyszín – Dátum szerkesztése</a:t>
            </a:r>
          </a:p>
        </p:txBody>
      </p:sp>
      <p:pic>
        <p:nvPicPr>
          <p:cNvPr id="13" name="Kép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8094"/>
            <a:ext cx="12186000" cy="759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37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8094"/>
            <a:ext cx="12186000" cy="759090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94172" y="365129"/>
            <a:ext cx="8783230" cy="50881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000">
                <a:latin typeface="Garamond" pitchFamily="18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079581"/>
            <a:ext cx="10515600" cy="4963158"/>
          </a:xfrm>
          <a:prstGeom prst="rect">
            <a:avLst/>
          </a:prstGeom>
        </p:spPr>
        <p:txBody>
          <a:bodyPr/>
          <a:lstStyle>
            <a:lvl1pPr>
              <a:buClr>
                <a:srgbClr val="72B240"/>
              </a:buClr>
              <a:defRPr>
                <a:latin typeface="Garamond" pitchFamily="18" charset="0"/>
              </a:defRPr>
            </a:lvl1pPr>
            <a:lvl2pPr>
              <a:buClr>
                <a:srgbClr val="72B240"/>
              </a:buClr>
              <a:defRPr>
                <a:latin typeface="Garamond" pitchFamily="18" charset="0"/>
              </a:defRPr>
            </a:lvl2pPr>
            <a:lvl3pPr>
              <a:buClr>
                <a:srgbClr val="72B240"/>
              </a:buClr>
              <a:defRPr>
                <a:latin typeface="Garamond" pitchFamily="18" charset="0"/>
              </a:defRPr>
            </a:lvl3pPr>
            <a:lvl4pPr>
              <a:buClr>
                <a:srgbClr val="72B240"/>
              </a:buClr>
              <a:defRPr>
                <a:latin typeface="Garamond" pitchFamily="18" charset="0"/>
              </a:defRPr>
            </a:lvl4pPr>
            <a:lvl5pPr>
              <a:buClr>
                <a:srgbClr val="72B240"/>
              </a:buClr>
              <a:defRPr>
                <a:latin typeface="Garamond" pitchFamily="18" charset="0"/>
              </a:defRPr>
            </a:lvl5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8B5B-0ACE-4E89-ACF8-07B62B876312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2026. 02. 05.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B4B5D-B1B8-47E5-B2A8-A0BFEE10875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85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255173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255173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8B5B-0ACE-4E89-ACF8-07B62B876312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2026. 02. 05.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B4B5D-B1B8-47E5-B2A8-A0BFEE10875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16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9" y="1219768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9" y="2043680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3" y="1219768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3" y="2043680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8B5B-0ACE-4E89-ACF8-07B62B876312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2026. 02. 05.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B4B5D-B1B8-47E5-B2A8-A0BFEE10875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8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8B5B-0ACE-4E89-ACF8-07B62B876312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2026. 02. 05.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B4B5D-B1B8-47E5-B2A8-A0BFEE10875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74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987228"/>
            <a:ext cx="3932237" cy="48817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8B5B-0ACE-4E89-ACF8-07B62B876312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2026. 02. 05.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B4B5D-B1B8-47E5-B2A8-A0BFEE10875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29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8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987428"/>
            <a:ext cx="3932237" cy="48655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8B5B-0ACE-4E89-ACF8-07B62B876312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2026. 02. 05.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B4B5D-B1B8-47E5-B2A8-A0BFEE10875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29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1213805"/>
            <a:ext cx="10515600" cy="496315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8B5B-0ACE-4E89-ACF8-07B62B876312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2026. 02. 05.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B4B5D-B1B8-47E5-B2A8-A0BFEE10875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23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Garamond" pitchFamily="18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8B5B-0ACE-4E89-ACF8-07B62B876312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2026. 02. 05.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B4B5D-B1B8-47E5-B2A8-A0BFEE10875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31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NKFIH általános alap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56" y="6044498"/>
            <a:ext cx="11812141" cy="724722"/>
          </a:xfrm>
          <a:prstGeom prst="rect">
            <a:avLst/>
          </a:prstGeom>
        </p:spPr>
      </p:pic>
      <p:sp>
        <p:nvSpPr>
          <p:cNvPr id="12" name="Cím 11"/>
          <p:cNvSpPr>
            <a:spLocks noGrp="1"/>
          </p:cNvSpPr>
          <p:nvPr>
            <p:ph type="title"/>
          </p:nvPr>
        </p:nvSpPr>
        <p:spPr>
          <a:xfrm>
            <a:off x="4659464" y="218985"/>
            <a:ext cx="8573913" cy="1143000"/>
          </a:xfrm>
          <a:prstGeom prst="rect">
            <a:avLst/>
          </a:prstGeom>
        </p:spPr>
        <p:txBody>
          <a:bodyPr/>
          <a:lstStyle>
            <a:lvl1pPr>
              <a:defRPr sz="2800" b="1">
                <a:solidFill>
                  <a:srgbClr val="8EB149"/>
                </a:solidFill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2" name="Szabadkézi sokszög 1"/>
          <p:cNvSpPr/>
          <p:nvPr userDrawn="1"/>
        </p:nvSpPr>
        <p:spPr>
          <a:xfrm>
            <a:off x="2381" y="2381"/>
            <a:ext cx="2183607" cy="550069"/>
          </a:xfrm>
          <a:custGeom>
            <a:avLst/>
            <a:gdLst>
              <a:gd name="connsiteX0" fmla="*/ 2183607 w 2183607"/>
              <a:gd name="connsiteY0" fmla="*/ 0 h 550069"/>
              <a:gd name="connsiteX1" fmla="*/ 0 w 2183607"/>
              <a:gd name="connsiteY1" fmla="*/ 0 h 550069"/>
              <a:gd name="connsiteX2" fmla="*/ 0 w 2183607"/>
              <a:gd name="connsiteY2" fmla="*/ 550069 h 550069"/>
              <a:gd name="connsiteX3" fmla="*/ 2016919 w 2183607"/>
              <a:gd name="connsiteY3" fmla="*/ 550069 h 550069"/>
              <a:gd name="connsiteX4" fmla="*/ 2183607 w 2183607"/>
              <a:gd name="connsiteY4" fmla="*/ 0 h 550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3607" h="550069">
                <a:moveTo>
                  <a:pt x="2183607" y="0"/>
                </a:moveTo>
                <a:lnTo>
                  <a:pt x="0" y="0"/>
                </a:lnTo>
                <a:lnTo>
                  <a:pt x="0" y="550069"/>
                </a:lnTo>
                <a:lnTo>
                  <a:pt x="2016919" y="550069"/>
                </a:lnTo>
                <a:lnTo>
                  <a:pt x="2183607" y="0"/>
                </a:lnTo>
                <a:close/>
              </a:path>
            </a:pathLst>
          </a:custGeom>
          <a:solidFill>
            <a:srgbClr val="85A6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5E6FED7-143C-4215-8F29-30637F6AF2B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54463" y="0"/>
            <a:ext cx="6501582" cy="6858000"/>
          </a:xfrm>
          <a:custGeom>
            <a:avLst/>
            <a:gdLst>
              <a:gd name="connsiteX0" fmla="*/ 3739332 w 6501582"/>
              <a:gd name="connsiteY0" fmla="*/ 2198914 h 6858000"/>
              <a:gd name="connsiteX1" fmla="*/ 6501582 w 6501582"/>
              <a:gd name="connsiteY1" fmla="*/ 2198914 h 6858000"/>
              <a:gd name="connsiteX2" fmla="*/ 4970183 w 6501582"/>
              <a:gd name="connsiteY2" fmla="*/ 6858000 h 6858000"/>
              <a:gd name="connsiteX3" fmla="*/ 2263955 w 6501582"/>
              <a:gd name="connsiteY3" fmla="*/ 6858000 h 6858000"/>
              <a:gd name="connsiteX4" fmla="*/ 1475377 w 6501582"/>
              <a:gd name="connsiteY4" fmla="*/ 0 h 6858000"/>
              <a:gd name="connsiteX5" fmla="*/ 4237627 w 6501582"/>
              <a:gd name="connsiteY5" fmla="*/ 0 h 6858000"/>
              <a:gd name="connsiteX6" fmla="*/ 2706228 w 6501582"/>
              <a:gd name="connsiteY6" fmla="*/ 4659086 h 6858000"/>
              <a:gd name="connsiteX7" fmla="*/ 0 w 6501582"/>
              <a:gd name="connsiteY7" fmla="*/ 465908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01582" h="6858000">
                <a:moveTo>
                  <a:pt x="3739332" y="2198914"/>
                </a:moveTo>
                <a:lnTo>
                  <a:pt x="6501582" y="2198914"/>
                </a:lnTo>
                <a:lnTo>
                  <a:pt x="4970183" y="6858000"/>
                </a:lnTo>
                <a:lnTo>
                  <a:pt x="2263955" y="6858000"/>
                </a:lnTo>
                <a:close/>
                <a:moveTo>
                  <a:pt x="1475377" y="0"/>
                </a:moveTo>
                <a:lnTo>
                  <a:pt x="4237627" y="0"/>
                </a:lnTo>
                <a:lnTo>
                  <a:pt x="2706228" y="4659086"/>
                </a:lnTo>
                <a:lnTo>
                  <a:pt x="0" y="4659086"/>
                </a:lnTo>
                <a:close/>
              </a:path>
            </a:pathLst>
          </a:custGeo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14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Címdia - egy sor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432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/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25770"/>
            <a:ext cx="12185999" cy="1024136"/>
          </a:xfrm>
          <a:prstGeom prst="rect">
            <a:avLst/>
          </a:prstGeom>
        </p:spPr>
      </p:pic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D8B5B-0ACE-4E89-ACF8-07B62B876312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2026. 02. 05.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B4B5D-B1B8-47E5-B2A8-A0BFEE10875E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7" name="Kép 16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8094"/>
            <a:ext cx="12186000" cy="759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139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Garamond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Garamond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Garamond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Garamond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Garamond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A5D27A7-4DD2-B6B9-D677-2572BB7A8F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4617" y="3531137"/>
            <a:ext cx="11207691" cy="1013330"/>
          </a:xfrm>
        </p:spPr>
        <p:txBody>
          <a:bodyPr/>
          <a:lstStyle/>
          <a:p>
            <a:r>
              <a:rPr lang="hu-HU" sz="2600" noProof="0" dirty="0"/>
              <a:t>Misszióvezérelt nemzeti </a:t>
            </a:r>
            <a:r>
              <a:rPr lang="hu-HU" sz="2600" noProof="0" dirty="0" err="1"/>
              <a:t>laboratóriumOK</a:t>
            </a:r>
            <a:r>
              <a:rPr lang="hu-HU" sz="2600" noProof="0" dirty="0"/>
              <a:t> TOVÁBBFEJLESZTÉSE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CAD6B387-205A-3FBA-09D1-1AC147873F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7892" y="4872536"/>
            <a:ext cx="11207691" cy="729842"/>
          </a:xfrm>
        </p:spPr>
        <p:txBody>
          <a:bodyPr>
            <a:normAutofit/>
          </a:bodyPr>
          <a:lstStyle/>
          <a:p>
            <a:r>
              <a:rPr lang="hu-HU" sz="2400" noProof="0" dirty="0"/>
              <a:t>KÓDSZÁM: 2026-4.1.1-MISSZIÓK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60154684-314A-F7E7-0ACB-0C543621E5E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4221" y="760455"/>
            <a:ext cx="11197869" cy="1071102"/>
          </a:xfrm>
        </p:spPr>
        <p:txBody>
          <a:bodyPr>
            <a:noAutofit/>
          </a:bodyPr>
          <a:lstStyle/>
          <a:p>
            <a:r>
              <a:rPr lang="hu-HU" sz="3300" noProof="0" dirty="0"/>
              <a:t>[PROJEKT CÍME]</a:t>
            </a:r>
          </a:p>
        </p:txBody>
      </p:sp>
      <p:sp>
        <p:nvSpPr>
          <p:cNvPr id="7" name="Szöveg helye 4">
            <a:extLst>
              <a:ext uri="{FF2B5EF4-FFF2-40B4-BE49-F238E27FC236}">
                <a16:creationId xmlns:a16="http://schemas.microsoft.com/office/drawing/2014/main" id="{045E4198-8533-7E81-04A1-6BF45A8F3C76}"/>
              </a:ext>
            </a:extLst>
          </p:cNvPr>
          <p:cNvSpPr txBox="1">
            <a:spLocks/>
          </p:cNvSpPr>
          <p:nvPr/>
        </p:nvSpPr>
        <p:spPr>
          <a:xfrm>
            <a:off x="497066" y="5460383"/>
            <a:ext cx="3457418" cy="39380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u-HU" noProof="0" dirty="0"/>
              <a:t>[DÁTUM]</a:t>
            </a:r>
          </a:p>
        </p:txBody>
      </p:sp>
      <p:sp>
        <p:nvSpPr>
          <p:cNvPr id="8" name="Szöveg helye 3">
            <a:extLst>
              <a:ext uri="{FF2B5EF4-FFF2-40B4-BE49-F238E27FC236}">
                <a16:creationId xmlns:a16="http://schemas.microsoft.com/office/drawing/2014/main" id="{27705029-DA28-969E-90BB-82E5ACE43A1B}"/>
              </a:ext>
            </a:extLst>
          </p:cNvPr>
          <p:cNvSpPr txBox="1">
            <a:spLocks/>
          </p:cNvSpPr>
          <p:nvPr/>
        </p:nvSpPr>
        <p:spPr>
          <a:xfrm>
            <a:off x="173949" y="3031872"/>
            <a:ext cx="11197869" cy="40869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5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2400" cap="all" noProof="0" dirty="0">
                <a:solidFill>
                  <a:srgbClr val="8DA460"/>
                </a:solidFill>
              </a:rPr>
              <a:t>SZÓBELI PREZENTÁCIÓ</a:t>
            </a:r>
          </a:p>
        </p:txBody>
      </p:sp>
      <p:sp>
        <p:nvSpPr>
          <p:cNvPr id="10" name="Szöveg helye 3">
            <a:extLst>
              <a:ext uri="{FF2B5EF4-FFF2-40B4-BE49-F238E27FC236}">
                <a16:creationId xmlns:a16="http://schemas.microsoft.com/office/drawing/2014/main" id="{8F400A95-8E36-2E3A-394B-541B3FA7629A}"/>
              </a:ext>
            </a:extLst>
          </p:cNvPr>
          <p:cNvSpPr txBox="1">
            <a:spLocks/>
          </p:cNvSpPr>
          <p:nvPr/>
        </p:nvSpPr>
        <p:spPr>
          <a:xfrm>
            <a:off x="164220" y="1753657"/>
            <a:ext cx="11197869" cy="71956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5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3000" noProof="0" dirty="0"/>
              <a:t>[EGYETEM / KUTATÓINTÉZET NEVE]</a:t>
            </a:r>
          </a:p>
        </p:txBody>
      </p:sp>
    </p:spTree>
    <p:extLst>
      <p:ext uri="{BB962C8B-B14F-4D97-AF65-F5344CB8AC3E}">
        <p14:creationId xmlns:p14="http://schemas.microsoft.com/office/powerpoint/2010/main" val="4398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5ABFF6E-1175-1A18-D5AF-74EC99FCA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noProof="0" dirty="0"/>
              <a:t>A projekt általános ismertetése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2785DCE-BE8D-CB19-D59E-2277AD034C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9379" y="1520644"/>
            <a:ext cx="10655174" cy="3072872"/>
          </a:xfrm>
        </p:spPr>
        <p:txBody>
          <a:bodyPr/>
          <a:lstStyle/>
          <a:p>
            <a:pPr marL="0" indent="0">
              <a:buNone/>
            </a:pPr>
            <a:r>
              <a:rPr lang="hu-HU" sz="1400" noProof="0" dirty="0"/>
              <a:t>TÁRSADALMI KIHÍVÁS AZONOSÍTÁSA</a:t>
            </a:r>
          </a:p>
          <a:p>
            <a:r>
              <a:rPr lang="hu-HU" sz="1400" noProof="0" dirty="0"/>
              <a:t>Társadalmi kihívások, amelyekre a Misszióvezérelt Nemzeti Laboratórium reagál</a:t>
            </a:r>
          </a:p>
          <a:p>
            <a:pPr marL="685800" lvl="2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Társadalmi kihívás megnevezése, bemutatása</a:t>
            </a:r>
          </a:p>
          <a:p>
            <a:pPr marL="685800" lvl="2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Számszerűsített adatok, statisztikák</a:t>
            </a:r>
          </a:p>
          <a:p>
            <a:pPr marL="685800" lvl="2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Érintettek száma, célcsoport</a:t>
            </a:r>
          </a:p>
          <a:p>
            <a:pPr marL="0" indent="0">
              <a:buNone/>
            </a:pPr>
            <a:endParaRPr lang="hu-HU" sz="1400" noProof="0" dirty="0"/>
          </a:p>
          <a:p>
            <a:endParaRPr lang="hu-HU" sz="1400" noProof="0" dirty="0">
              <a:solidFill>
                <a:schemeClr val="accent1"/>
              </a:solidFill>
            </a:endParaRPr>
          </a:p>
          <a:p>
            <a:endParaRPr lang="hu-HU" sz="1400" noProof="0" dirty="0"/>
          </a:p>
          <a:p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523103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44F0B8F-4A9B-17E4-CF50-3786078BF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noProof="0" dirty="0"/>
              <a:t>A projekt általános ismertetése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8A137FB-DFEA-5CD6-E297-FE62A67B1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40946"/>
            <a:ext cx="10515600" cy="4963158"/>
          </a:xfrm>
        </p:spPr>
        <p:txBody>
          <a:bodyPr/>
          <a:lstStyle/>
          <a:p>
            <a:pPr marL="0" indent="0">
              <a:spcAft>
                <a:spcPts val="100"/>
              </a:spcAft>
              <a:buNone/>
              <a:defRPr sz="1400"/>
            </a:pPr>
            <a:r>
              <a:rPr lang="hu-HU" noProof="0" dirty="0"/>
              <a:t>KIFEJLESZTÉSRE KERÜLŐ TERMÉKEK / TECHNOLÓGIÁK / SZOLGÁLTATÁSOK</a:t>
            </a:r>
          </a:p>
          <a:p>
            <a:pPr>
              <a:spcAft>
                <a:spcPts val="100"/>
              </a:spcAft>
              <a:defRPr sz="1400"/>
            </a:pPr>
            <a:r>
              <a:rPr lang="hu-HU" sz="1400" noProof="0" dirty="0"/>
              <a:t>Konkrét termékek/technológiák/szolgáltatások bemutatása</a:t>
            </a:r>
          </a:p>
          <a:p>
            <a:pPr>
              <a:spcAft>
                <a:spcPts val="100"/>
              </a:spcAft>
              <a:defRPr sz="1400"/>
            </a:pPr>
            <a:r>
              <a:rPr lang="hu-HU" sz="1400" noProof="0" dirty="0"/>
              <a:t>Rövid leírás</a:t>
            </a:r>
          </a:p>
          <a:p>
            <a:pPr marL="685800" lvl="2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Innovációs tartalma (mi az új benne?)</a:t>
            </a:r>
          </a:p>
          <a:p>
            <a:pPr marL="685800" lvl="2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Felhasználási terület</a:t>
            </a:r>
          </a:p>
          <a:p>
            <a:pPr marL="0" indent="0">
              <a:spcAft>
                <a:spcPts val="100"/>
              </a:spcAft>
              <a:buNone/>
              <a:defRPr sz="1400"/>
            </a:pPr>
            <a:endParaRPr lang="hu-HU" noProof="0" dirty="0"/>
          </a:p>
          <a:p>
            <a:pPr marL="0" indent="0">
              <a:spcAft>
                <a:spcPts val="100"/>
              </a:spcAft>
              <a:buNone/>
              <a:defRPr sz="1400"/>
            </a:pPr>
            <a:r>
              <a:rPr lang="hu-HU" noProof="0" dirty="0"/>
              <a:t>FENNTARTHATÓSÁG</a:t>
            </a:r>
          </a:p>
          <a:p>
            <a:pPr>
              <a:spcAft>
                <a:spcPts val="100"/>
              </a:spcAft>
              <a:defRPr sz="1400"/>
            </a:pPr>
            <a:r>
              <a:rPr lang="hu-HU" noProof="0" dirty="0"/>
              <a:t>Hogyan biztosított a fejlesztett kapacitások hosszú távú fenntartása?</a:t>
            </a:r>
          </a:p>
          <a:p>
            <a:pPr>
              <a:spcAft>
                <a:spcPts val="100"/>
              </a:spcAft>
              <a:defRPr sz="1400"/>
            </a:pPr>
            <a:r>
              <a:rPr lang="hu-HU" noProof="0" dirty="0"/>
              <a:t>Milyen igények mutatkoznak a kialakított kompetenciákra a jövőben?</a:t>
            </a:r>
          </a:p>
          <a:p>
            <a:pPr>
              <a:spcAft>
                <a:spcPts val="100"/>
              </a:spcAft>
              <a:defRPr sz="1400"/>
            </a:pPr>
            <a:r>
              <a:rPr lang="hu-HU" noProof="0" dirty="0"/>
              <a:t>Milyen finanszírozási források állnak rendelkezésre a fenntartásra?</a:t>
            </a:r>
          </a:p>
          <a:p>
            <a:pPr marL="0" indent="0">
              <a:buNone/>
            </a:pPr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1214923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5C34DB6-E1B3-E7BD-2DBA-404F63647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noProof="0" dirty="0"/>
              <a:t>Vállalások bemutatása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4C58DFA-0FFA-7376-6032-474B9A1EB8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40945"/>
            <a:ext cx="10515600" cy="4963158"/>
          </a:xfrm>
        </p:spPr>
        <p:txBody>
          <a:bodyPr/>
          <a:lstStyle/>
          <a:p>
            <a:pPr marL="0" indent="0">
              <a:spcAft>
                <a:spcPts val="1200"/>
              </a:spcAft>
              <a:buNone/>
              <a:defRPr sz="1400"/>
            </a:pPr>
            <a:r>
              <a:rPr lang="hu-HU" noProof="0" dirty="0"/>
              <a:t>TERVEZETT SPIN-OFF VÁLLALKOZÁS</a:t>
            </a:r>
          </a:p>
          <a:p>
            <a:pPr>
              <a:spcAft>
                <a:spcPts val="100"/>
              </a:spcAft>
              <a:defRPr sz="1400"/>
            </a:pPr>
            <a:r>
              <a:rPr lang="hu-HU" sz="1400" noProof="0" dirty="0"/>
              <a:t>Mikor tervezik az alapítást?</a:t>
            </a:r>
          </a:p>
          <a:p>
            <a:pPr>
              <a:spcAft>
                <a:spcPts val="100"/>
              </a:spcAft>
              <a:defRPr sz="1400"/>
            </a:pPr>
            <a:r>
              <a:rPr lang="hu-HU" sz="1400" noProof="0" dirty="0"/>
              <a:t>Mutassák be, hogyan tervezik a projekt eredményeinek hasznosítását a spin-</a:t>
            </a:r>
            <a:r>
              <a:rPr lang="hu-HU" sz="1400" noProof="0" dirty="0" err="1"/>
              <a:t>off</a:t>
            </a:r>
            <a:r>
              <a:rPr lang="hu-HU" sz="1400" noProof="0" dirty="0"/>
              <a:t> által?</a:t>
            </a:r>
          </a:p>
          <a:p>
            <a:pPr marL="0" indent="0">
              <a:spcAft>
                <a:spcPts val="1200"/>
              </a:spcAft>
              <a:buNone/>
              <a:defRPr sz="1400"/>
            </a:pPr>
            <a:endParaRPr lang="hu-HU" noProof="0" dirty="0"/>
          </a:p>
          <a:p>
            <a:pPr marL="0" indent="0">
              <a:spcAft>
                <a:spcPts val="1200"/>
              </a:spcAft>
              <a:buNone/>
              <a:defRPr sz="1400"/>
            </a:pPr>
            <a:r>
              <a:rPr lang="hu-HU" noProof="0" dirty="0"/>
              <a:t>PHD HALLGATÓK ÉS FIATAL KUTATÓK BEVONÁSA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Hány PhD hallgató és fiatal kutató bevonását tervezik?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Milyen konkrét feladatokat látnak el?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Mekkora időtartamra (hónapokban)?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Hogyan járul hozzá a tudományos utánpótlás fejlesztéséhez?</a:t>
            </a:r>
          </a:p>
          <a:p>
            <a:pPr marL="0" indent="0">
              <a:buNone/>
            </a:pPr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19163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AB3C600-8A41-2FA8-BFD4-8B6058A0C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noProof="0" dirty="0"/>
              <a:t>Vállalások bemutatása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B7D14D4-AB27-AC82-AEF2-04872EBD3F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1802" y="1176400"/>
            <a:ext cx="10515600" cy="4963158"/>
          </a:xfrm>
        </p:spPr>
        <p:txBody>
          <a:bodyPr/>
          <a:lstStyle/>
          <a:p>
            <a:pPr marL="0" indent="0">
              <a:spcAft>
                <a:spcPts val="1200"/>
              </a:spcAft>
              <a:buNone/>
              <a:defRPr sz="1400"/>
            </a:pPr>
            <a:r>
              <a:rPr lang="hu-HU" noProof="0" dirty="0"/>
              <a:t>A PROJEKT VÉGÉRE ELÉRNI TERVEZETT KONKRÉT EREDMÉNYEK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Prototípusok, száma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Tesztelt technológiák, </a:t>
            </a:r>
            <a:r>
              <a:rPr lang="hu-HU" sz="1400" noProof="0" dirty="0" err="1"/>
              <a:t>validált</a:t>
            </a:r>
            <a:r>
              <a:rPr lang="hu-HU" sz="1400" noProof="0" dirty="0"/>
              <a:t> módszerek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Képzett szakemberek száma (PhD, posztdoktor, stb.)</a:t>
            </a:r>
          </a:p>
          <a:p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3954965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0947523-F57A-CD7D-2055-C492D8C5B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noProof="0" dirty="0"/>
              <a:t>Társadalmi, gazdasági és környezeti hasznosíthatóság 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3C9EAB1-EA37-871A-F211-0C9563EA18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593" y="1240945"/>
            <a:ext cx="10515600" cy="4963158"/>
          </a:xfrm>
        </p:spPr>
        <p:txBody>
          <a:bodyPr/>
          <a:lstStyle/>
          <a:p>
            <a:pPr marL="0" indent="0">
              <a:spcAft>
                <a:spcPts val="1200"/>
              </a:spcAft>
              <a:buNone/>
              <a:defRPr sz="1400"/>
            </a:pPr>
            <a:r>
              <a:rPr lang="hu-HU" noProof="0" dirty="0"/>
              <a:t>KUTATÁSI EREDMÉNYEK TÁRSADALMI, GAZDASÁGI, KÖRNYEZETI HASZNOSÍTHATÓSÁGA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Társadalmi hatás: Hogyan javítja az emberek életét?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Gazdasági hatás: Milyen gazdasági értéket teremt?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Környezeti hatás: Hogyan járul hozzá a fenntarthatósághoz?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Hasznosítás módjai</a:t>
            </a:r>
          </a:p>
          <a:p>
            <a:pPr marL="685800" lvl="2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Technológiatranszfer</a:t>
            </a:r>
          </a:p>
          <a:p>
            <a:pPr marL="685800" lvl="2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Licencszerződések</a:t>
            </a:r>
          </a:p>
          <a:p>
            <a:pPr marL="685800" lvl="2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Közös K+F projektek vállalatokkal</a:t>
            </a:r>
          </a:p>
        </p:txBody>
      </p:sp>
    </p:spTree>
    <p:extLst>
      <p:ext uri="{BB962C8B-B14F-4D97-AF65-F5344CB8AC3E}">
        <p14:creationId xmlns:p14="http://schemas.microsoft.com/office/powerpoint/2010/main" val="3885137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15CB56-3230-F8E5-3AA7-DDEE1125C2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96599A6-65D0-823A-48C3-E44500B39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noProof="0" dirty="0"/>
              <a:t>Projektszervezet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7B4E0A0-14A0-D960-4E1A-D785746EA0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4127"/>
            <a:ext cx="10515600" cy="4963158"/>
          </a:xfrm>
        </p:spPr>
        <p:txBody>
          <a:bodyPr/>
          <a:lstStyle/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A felhívás 6.3.1 pontja alapján mutassa be azt a szervezeti egységet, amely a projekt megvalósításért felelős lesz. 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Mutassa be, hogy a projektszervezet új, átfogó szervezeti egységként, vagy már létező, átfogó szervezeti egység feladatinak bővítésével látja majd el a feladatait. 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A projekt csapat egyes szereplői nem az operatív vezető közvetlen irányítása alatt állnak (pl. jogi és iparjogvédelmi feladatokért felelős kollégák), miképp biztosítható ennek ellenére a projekt gördülékeny megvalósítása?</a:t>
            </a:r>
          </a:p>
          <a:p>
            <a:pPr lvl="1">
              <a:spcAft>
                <a:spcPts val="1200"/>
              </a:spcAft>
              <a:defRPr sz="1400"/>
            </a:pPr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3118084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D8A199F-09CB-8EEE-67E1-B14809179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noProof="0" dirty="0"/>
              <a:t>Projekt csapat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C1EFCAC-1A18-24B4-D770-A0B132036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4127"/>
            <a:ext cx="10515600" cy="4963158"/>
          </a:xfrm>
        </p:spPr>
        <p:txBody>
          <a:bodyPr/>
          <a:lstStyle/>
          <a:p>
            <a:pPr marL="0" indent="0">
              <a:buNone/>
            </a:pPr>
            <a:r>
              <a:rPr lang="hu-HU" sz="1400" noProof="0" dirty="0"/>
              <a:t>VEZETŐ KUTATÓ / STRATÉGIAI IRÁNYÍTÓ BIZOTTSÁG </a:t>
            </a:r>
          </a:p>
          <a:p>
            <a:pPr marL="0" indent="0">
              <a:buNone/>
            </a:pPr>
            <a:r>
              <a:rPr lang="hu-HU" sz="1400" noProof="0" dirty="0"/>
              <a:t>Vezető kutató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Név, beosztás, végzettség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Szakmai háttér, fő kutatási területek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Releváns korábbi projektek (vezetői szerepkör)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Nemzetközi elismerések</a:t>
            </a:r>
          </a:p>
          <a:p>
            <a:pPr marL="0" indent="0">
              <a:buNone/>
            </a:pPr>
            <a:endParaRPr lang="hu-HU" sz="1400" noProof="0" dirty="0"/>
          </a:p>
          <a:p>
            <a:pPr marL="0" indent="0">
              <a:buNone/>
            </a:pPr>
            <a:r>
              <a:rPr lang="hu-HU" sz="1400" noProof="0" dirty="0"/>
              <a:t>Stratégiai Irányító Bizottság esetén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2-3 fő bemutatása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Kompetenciák komplementaritása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Döntéshozatali mechanizmus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endParaRPr lang="hu-HU" sz="1400" noProof="0" dirty="0"/>
          </a:p>
          <a:p>
            <a:pPr marL="0" indent="0">
              <a:buNone/>
            </a:pPr>
            <a:r>
              <a:rPr lang="hu-HU" sz="1400" noProof="0" dirty="0"/>
              <a:t>OPERATÍV VEZETŐ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Név, beosztás, végzettség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Szakmai háttér, fő kutatási területek</a:t>
            </a:r>
          </a:p>
          <a:p>
            <a:pPr marL="0" lvl="1" indent="0">
              <a:spcBef>
                <a:spcPts val="1000"/>
              </a:spcBef>
              <a:spcAft>
                <a:spcPts val="100"/>
              </a:spcAft>
              <a:buNone/>
              <a:defRPr sz="1400"/>
            </a:pPr>
            <a:endParaRPr lang="hu-HU" sz="1400" noProof="0" dirty="0"/>
          </a:p>
        </p:txBody>
      </p:sp>
    </p:spTree>
    <p:extLst>
      <p:ext uri="{BB962C8B-B14F-4D97-AF65-F5344CB8AC3E}">
        <p14:creationId xmlns:p14="http://schemas.microsoft.com/office/powerpoint/2010/main" val="3587409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128B10D-7125-CC0D-2354-32B249A9A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noProof="0" dirty="0"/>
              <a:t>Projekt csapat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19BEB0C-0255-4850-8571-77BC6419B9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Aft>
                <a:spcPts val="1200"/>
              </a:spcAft>
              <a:buNone/>
              <a:defRPr sz="1400"/>
            </a:pPr>
            <a:r>
              <a:rPr lang="hu-HU" noProof="0" dirty="0"/>
              <a:t>PROJEKTMENEDZSER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Név, pozíció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Projektmenedzsment tapasztalat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Korábbi projektek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Szakmai háttér</a:t>
            </a:r>
          </a:p>
          <a:p>
            <a:pPr marL="0" lvl="1" indent="0">
              <a:spcBef>
                <a:spcPts val="1000"/>
              </a:spcBef>
              <a:spcAft>
                <a:spcPts val="100"/>
              </a:spcAft>
              <a:buNone/>
              <a:defRPr sz="1400"/>
            </a:pPr>
            <a:endParaRPr lang="hu-HU" sz="1400" noProof="0" dirty="0"/>
          </a:p>
          <a:p>
            <a:pPr marL="0" indent="0">
              <a:spcAft>
                <a:spcPts val="1200"/>
              </a:spcAft>
              <a:buNone/>
              <a:defRPr sz="1400"/>
            </a:pPr>
            <a:r>
              <a:rPr lang="hu-HU" noProof="0" dirty="0"/>
              <a:t>PÉNZÜGYI MENEDZSER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  Név, pozíció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  Pénzügyi menedzsment tapasztalat</a:t>
            </a:r>
          </a:p>
          <a:p>
            <a:pPr marL="0" lvl="1" indent="0">
              <a:spcBef>
                <a:spcPts val="1000"/>
              </a:spcBef>
              <a:spcAft>
                <a:spcPts val="100"/>
              </a:spcAft>
              <a:buNone/>
              <a:defRPr sz="1400"/>
            </a:pPr>
            <a:endParaRPr lang="hu-HU" sz="1400" noProof="0" dirty="0"/>
          </a:p>
          <a:p>
            <a:pPr marL="0" indent="0">
              <a:spcAft>
                <a:spcPts val="1200"/>
              </a:spcAft>
              <a:buNone/>
              <a:defRPr sz="1400"/>
            </a:pPr>
            <a:r>
              <a:rPr lang="hu-HU" noProof="0" dirty="0"/>
              <a:t>TUDOMÁNYKOMMUNIKÁCIÓÉRT FELELŐS SZAKEMBER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  Név, pozíció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  Kommunikációs tapasztalat</a:t>
            </a:r>
          </a:p>
          <a:p>
            <a:endParaRPr lang="hu-HU" noProof="0" dirty="0"/>
          </a:p>
        </p:txBody>
      </p:sp>
    </p:spTree>
    <p:extLst>
      <p:ext uri="{BB962C8B-B14F-4D97-AF65-F5344CB8AC3E}">
        <p14:creationId xmlns:p14="http://schemas.microsoft.com/office/powerpoint/2010/main" val="2187228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7E1DAF5-97F7-37B2-D892-62FA927F7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noProof="0" dirty="0"/>
              <a:t>Alvállalkozók</a:t>
            </a:r>
          </a:p>
        </p:txBody>
      </p:sp>
      <p:graphicFrame>
        <p:nvGraphicFramePr>
          <p:cNvPr id="4" name="Tartalom helye 3">
            <a:extLst>
              <a:ext uri="{FF2B5EF4-FFF2-40B4-BE49-F238E27FC236}">
                <a16:creationId xmlns:a16="http://schemas.microsoft.com/office/drawing/2014/main" id="{EF251600-9D7B-AE97-5E91-DF0133259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5599013"/>
              </p:ext>
            </p:extLst>
          </p:nvPr>
        </p:nvGraphicFramePr>
        <p:xfrm>
          <a:off x="1233592" y="4275923"/>
          <a:ext cx="10483196" cy="914400"/>
        </p:xfrm>
        <a:graphic>
          <a:graphicData uri="http://schemas.openxmlformats.org/drawingml/2006/table">
            <a:tbl>
              <a:tblPr/>
              <a:tblGrid>
                <a:gridCol w="3361610">
                  <a:extLst>
                    <a:ext uri="{9D8B030D-6E8A-4147-A177-3AD203B41FA5}">
                      <a16:colId xmlns:a16="http://schemas.microsoft.com/office/drawing/2014/main" val="1912534762"/>
                    </a:ext>
                  </a:extLst>
                </a:gridCol>
                <a:gridCol w="2373862">
                  <a:extLst>
                    <a:ext uri="{9D8B030D-6E8A-4147-A177-3AD203B41FA5}">
                      <a16:colId xmlns:a16="http://schemas.microsoft.com/office/drawing/2014/main" val="718045761"/>
                    </a:ext>
                  </a:extLst>
                </a:gridCol>
                <a:gridCol w="2373862">
                  <a:extLst>
                    <a:ext uri="{9D8B030D-6E8A-4147-A177-3AD203B41FA5}">
                      <a16:colId xmlns:a16="http://schemas.microsoft.com/office/drawing/2014/main" val="2655340311"/>
                    </a:ext>
                  </a:extLst>
                </a:gridCol>
                <a:gridCol w="2373862">
                  <a:extLst>
                    <a:ext uri="{9D8B030D-6E8A-4147-A177-3AD203B41FA5}">
                      <a16:colId xmlns:a16="http://schemas.microsoft.com/office/drawing/2014/main" val="189167689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Partner neve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Profil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Szerepkör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Releváns tapasztalat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4539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[Név 1]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[...]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[...]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[...]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9145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[Név 2]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[...]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[...]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[...]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3842532"/>
                  </a:ext>
                </a:extLst>
              </a:tr>
            </a:tbl>
          </a:graphicData>
        </a:graphic>
      </p:graphicFrame>
      <p:sp>
        <p:nvSpPr>
          <p:cNvPr id="6" name="Tartalom helye 2">
            <a:extLst>
              <a:ext uri="{FF2B5EF4-FFF2-40B4-BE49-F238E27FC236}">
                <a16:creationId xmlns:a16="http://schemas.microsoft.com/office/drawing/2014/main" id="{05DB3C53-32D0-A9E8-8448-B8640D3FF879}"/>
              </a:ext>
            </a:extLst>
          </p:cNvPr>
          <p:cNvSpPr txBox="1">
            <a:spLocks/>
          </p:cNvSpPr>
          <p:nvPr/>
        </p:nvSpPr>
        <p:spPr>
          <a:xfrm>
            <a:off x="620406" y="1230188"/>
            <a:ext cx="11096382" cy="21988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72B240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72B24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72B24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72B24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72B24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A bevonni tervezett más kutatócsoportok, illetve KFI szolgáltatók (alvállalkozók) bemutatása, a kompetenciáik amelyek a projekthez szükségesek, feladataik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Együttműködés jellege (közös kutatás, technológiatranszfer, egyéb)</a:t>
            </a:r>
          </a:p>
        </p:txBody>
      </p:sp>
    </p:spTree>
    <p:extLst>
      <p:ext uri="{BB962C8B-B14F-4D97-AF65-F5344CB8AC3E}">
        <p14:creationId xmlns:p14="http://schemas.microsoft.com/office/powerpoint/2010/main" val="2849304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5C2E497-03F6-AF12-6BBB-ADA196EB7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noProof="0" dirty="0"/>
              <a:t>Projekt ütemezés és mérföldkövek</a:t>
            </a:r>
          </a:p>
        </p:txBody>
      </p:sp>
      <p:graphicFrame>
        <p:nvGraphicFramePr>
          <p:cNvPr id="4" name="Tartalom helye 3">
            <a:extLst>
              <a:ext uri="{FF2B5EF4-FFF2-40B4-BE49-F238E27FC236}">
                <a16:creationId xmlns:a16="http://schemas.microsoft.com/office/drawing/2014/main" id="{1F98C126-AE01-7FD0-A601-27B52E2300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2437208"/>
              </p:ext>
            </p:extLst>
          </p:nvPr>
        </p:nvGraphicFramePr>
        <p:xfrm>
          <a:off x="1110399" y="1036469"/>
          <a:ext cx="10372493" cy="4344075"/>
        </p:xfrm>
        <a:graphic>
          <a:graphicData uri="http://schemas.openxmlformats.org/drawingml/2006/table">
            <a:tbl>
              <a:tblPr/>
              <a:tblGrid>
                <a:gridCol w="1960013">
                  <a:extLst>
                    <a:ext uri="{9D8B030D-6E8A-4147-A177-3AD203B41FA5}">
                      <a16:colId xmlns:a16="http://schemas.microsoft.com/office/drawing/2014/main" val="802598435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195676322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496838663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268237612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793904878"/>
                    </a:ext>
                  </a:extLst>
                </a:gridCol>
              </a:tblGrid>
              <a:tr h="41361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MK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Időtartam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Fő tevékenységek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Várható eredmény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strike="noStrike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Felhasználni tervezett támogatás mértéke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9104309"/>
                  </a:ext>
                </a:extLst>
              </a:tr>
              <a:tr h="103403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MK1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Hó 1-12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• [Tevékenység 1]</a:t>
                      </a:r>
                      <a:b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</a:b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• [Tevékenység 2]</a:t>
                      </a:r>
                      <a:b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</a:b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• [Tevékenység 3]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[Konkrét output:</a:t>
                      </a:r>
                      <a:b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</a:b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prototípus 1,</a:t>
                      </a:r>
                      <a:b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</a:b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X db publikáció]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[X M Ft]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577111"/>
                  </a:ext>
                </a:extLst>
              </a:tr>
              <a:tr h="103403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MK2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Hó 13-24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• [Tevékenység 1]</a:t>
                      </a:r>
                      <a:b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</a:b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• [Tevékenység 2]</a:t>
                      </a:r>
                      <a:b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</a:b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• [Tevékenység 3]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[Konkrét output:</a:t>
                      </a:r>
                      <a:b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</a:b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prototípus 2,</a:t>
                      </a:r>
                      <a:b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</a:b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tesztelés]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</a:t>
                      </a:r>
                      <a:r>
                        <a:rPr lang="hu-HU" sz="1400" kern="1200" noProof="0" dirty="0" err="1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Y</a:t>
                      </a: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 M Ft]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3883999"/>
                  </a:ext>
                </a:extLst>
              </a:tr>
              <a:tr h="103403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MK3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Hó 25-36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• [Tevékenység 1]</a:t>
                      </a:r>
                      <a:b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</a:b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• [Tevékenység 2]</a:t>
                      </a:r>
                      <a:b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</a:b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• [Tevékenység 3]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[Konkrét output:</a:t>
                      </a:r>
                      <a:b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</a:br>
                      <a:r>
                        <a:rPr lang="hu-HU" sz="1400" kern="1200" noProof="0" dirty="0" err="1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validált</a:t>
                      </a: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 megoldás,</a:t>
                      </a:r>
                      <a:b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</a:b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spin-</a:t>
                      </a:r>
                      <a:r>
                        <a:rPr lang="hu-HU" sz="1400" kern="1200" noProof="0" dirty="0" err="1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off</a:t>
                      </a: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</a:t>
                      </a:r>
                      <a:r>
                        <a:rPr lang="hu-HU" sz="1400" kern="1200" noProof="0" dirty="0" err="1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Z</a:t>
                      </a: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 M Ft]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0736337"/>
                  </a:ext>
                </a:extLst>
              </a:tr>
              <a:tr h="7238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MK4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Hó 37-48*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• [Tevékenység 1]</a:t>
                      </a:r>
                      <a:b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</a:b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• [Tevékenység 2]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[Végső eredmény]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[</a:t>
                      </a:r>
                      <a:r>
                        <a:rPr lang="hu-HU" sz="1400" kern="1200" noProof="0" dirty="0" err="1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W</a:t>
                      </a:r>
                      <a:r>
                        <a:rPr lang="hu-HU" sz="1400" kern="1200" noProof="0" dirty="0">
                          <a:solidFill>
                            <a:schemeClr val="tx1"/>
                          </a:solidFill>
                          <a:latin typeface="Garamond" pitchFamily="18" charset="0"/>
                          <a:ea typeface="+mn-ea"/>
                          <a:cs typeface="+mn-cs"/>
                        </a:rPr>
                        <a:t> M Ft]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441652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95EF56CB-4630-2434-FD51-5D96C26ED4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4739" y="5642695"/>
            <a:ext cx="202010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sz="1800" b="0" i="0" u="none" strike="noStrike" cap="none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*</a:t>
            </a:r>
            <a:r>
              <a:rPr lang="hu-HU" sz="1400" noProof="0" dirty="0">
                <a:latin typeface="Garamond" pitchFamily="18" charset="0"/>
              </a:rPr>
              <a:t>Ha</a:t>
            </a:r>
            <a:r>
              <a:rPr kumimoji="0" lang="hu-HU" sz="1800" b="0" i="0" u="none" strike="noStrike" cap="none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hu-HU" sz="1400" noProof="0" dirty="0">
                <a:latin typeface="Garamond" pitchFamily="18" charset="0"/>
              </a:rPr>
              <a:t>48 hónapos a projekt</a:t>
            </a:r>
          </a:p>
        </p:txBody>
      </p:sp>
    </p:spTree>
    <p:extLst>
      <p:ext uri="{BB962C8B-B14F-4D97-AF65-F5344CB8AC3E}">
        <p14:creationId xmlns:p14="http://schemas.microsoft.com/office/powerpoint/2010/main" val="2480548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63DB37-3662-97C1-F8E6-E50E077322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479FEBE-6536-1E85-D71A-C9B3B3D69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noProof="0" dirty="0"/>
              <a:t>Összefoglalás – fő eredmények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9FB085D-7E27-C59D-686A-18FC42E805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4127"/>
            <a:ext cx="10515600" cy="4963158"/>
          </a:xfrm>
        </p:spPr>
        <p:txBody>
          <a:bodyPr/>
          <a:lstStyle/>
          <a:p>
            <a:pPr marL="0" indent="0">
              <a:buNone/>
            </a:pPr>
            <a:r>
              <a:rPr lang="hu-HU" sz="1400" noProof="0" dirty="0"/>
              <a:t>FŐ EREDMÉNYEK ÖSSZEFOGLALÁSA 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Kiemelkedő 2-3 eredmény</a:t>
            </a:r>
          </a:p>
          <a:p>
            <a:pPr marL="228600" lvl="1">
              <a:spcBef>
                <a:spcPts val="1000"/>
              </a:spcBef>
              <a:spcAft>
                <a:spcPts val="100"/>
              </a:spcAft>
              <a:defRPr sz="1400"/>
            </a:pPr>
            <a:r>
              <a:rPr lang="hu-HU" sz="1400" noProof="0" dirty="0"/>
              <a:t>Gazdasági hasznosítás</a:t>
            </a:r>
          </a:p>
          <a:p>
            <a:pPr marL="0" indent="0">
              <a:buNone/>
            </a:pPr>
            <a:endParaRPr lang="hu-HU" sz="1400" noProof="0" dirty="0"/>
          </a:p>
        </p:txBody>
      </p:sp>
    </p:spTree>
    <p:extLst>
      <p:ext uri="{BB962C8B-B14F-4D97-AF65-F5344CB8AC3E}">
        <p14:creationId xmlns:p14="http://schemas.microsoft.com/office/powerpoint/2010/main" val="43312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theme/theme1.xml><?xml version="1.0" encoding="utf-8"?>
<a:theme xmlns:a="http://schemas.openxmlformats.org/drawingml/2006/main" name="1_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626</Words>
  <Application>Microsoft Macintosh PowerPoint</Application>
  <PresentationFormat>Widescreen</PresentationFormat>
  <Paragraphs>129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Garamond</vt:lpstr>
      <vt:lpstr>1_Office-téma</vt:lpstr>
      <vt:lpstr>Misszióvezérelt nemzeti laboratóriumOK TOVÁBBFEJLESZTÉSE</vt:lpstr>
      <vt:lpstr>A projekt általános ismertetése</vt:lpstr>
      <vt:lpstr>A projekt általános ismertetése</vt:lpstr>
      <vt:lpstr>Vállalások bemutatása</vt:lpstr>
      <vt:lpstr>Vállalások bemutatása</vt:lpstr>
      <vt:lpstr>Társadalmi, gazdasági és környezeti hasznosíthatóság </vt:lpstr>
      <vt:lpstr>Projektszervezet</vt:lpstr>
      <vt:lpstr>Projekt csapat</vt:lpstr>
      <vt:lpstr>Projekt csapat</vt:lpstr>
      <vt:lpstr>Alvállalkozók</vt:lpstr>
      <vt:lpstr>Projekt ütemezés és mérföldkövek</vt:lpstr>
      <vt:lpstr>Összefoglalás – fő eredmények</vt:lpstr>
    </vt:vector>
  </TitlesOfParts>
  <Company>NISZ Zrt.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Herczeg Regina</dc:creator>
  <cp:lastModifiedBy>László Lengyel</cp:lastModifiedBy>
  <cp:revision>12</cp:revision>
  <dcterms:created xsi:type="dcterms:W3CDTF">2026-01-26T15:28:12Z</dcterms:created>
  <dcterms:modified xsi:type="dcterms:W3CDTF">2026-02-05T10:38:47Z</dcterms:modified>
</cp:coreProperties>
</file>