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7" r:id="rId5"/>
    <p:sldId id="2322" r:id="rId6"/>
    <p:sldId id="2333" r:id="rId7"/>
    <p:sldId id="2334" r:id="rId8"/>
    <p:sldId id="2335" r:id="rId9"/>
    <p:sldId id="2336" r:id="rId10"/>
    <p:sldId id="2337" r:id="rId11"/>
    <p:sldId id="2338" r:id="rId12"/>
    <p:sldId id="2339" r:id="rId13"/>
    <p:sldId id="2343" r:id="rId14"/>
    <p:sldId id="2341" r:id="rId15"/>
    <p:sldId id="2342" r:id="rId16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1115F97-A156-E761-6406-CD51B8FD051B}" name="Nagyi Kristóf" initials="KN" userId="S::nagyi.kristof@niu.hu::09a95f13-d371-4286-ba23-3b35402e6ca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D3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7B1D0E-0CAD-8E9A-3F6C-1BF77B2ABC6D}" v="7" dt="2026-03-11T12:38:59.1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905D42-D313-45E1-AD9D-72DEEFC82F93}" type="datetimeFigureOut">
              <a:rPr lang="hu-HU" smtClean="0"/>
              <a:t>2026. 03. 11.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DF59F9-257B-46F7-91D1-F62CD5E26B4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5602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noProof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75CD3-89B8-FC4F-9256-A2E9EB121E9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75489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B936F4B-A119-AB99-11ED-3C2D829C71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517CE314-3CCA-AFC3-45F0-F86E001EB5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84A10FC1-53C4-3335-26BA-E06100741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C8F08-B8F8-499D-90E1-74E91C25D6A2}" type="datetimeFigureOut">
              <a:rPr lang="hu-HU" smtClean="0"/>
              <a:t>2026. 03. 11.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8D850855-FEDD-D3A6-DEAD-47D049C56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D36ABF6A-E1F7-B7D7-6291-916868087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663B-7F0B-4FB1-B675-EEDAD453504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72576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8A8E898-10A7-CC4B-AF00-855B6AA64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2C2F9FF-B722-A1A1-5969-4B24A849B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5053C2FC-73C5-1B71-ABCB-1A268E963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C8F08-B8F8-499D-90E1-74E91C25D6A2}" type="datetimeFigureOut">
              <a:rPr lang="hu-HU" smtClean="0"/>
              <a:t>2026. 03. 11.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DE512B4C-027F-3C83-5C17-EBF4A372A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8A78BB82-3E19-6195-DEF0-E0D60ACDC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663B-7F0B-4FB1-B675-EEDAD453504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34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6AAA892-0909-A5C4-7512-A6918DC84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8C727D0F-B017-0CB4-6BE4-4761BC71B3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10D1842C-C3B8-F8A3-F8F6-5EF80CFE4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C8F08-B8F8-499D-90E1-74E91C25D6A2}" type="datetimeFigureOut">
              <a:rPr lang="hu-HU" smtClean="0"/>
              <a:t>2026. 03. 11.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FF7604F3-7558-B03A-0FB1-1B63283F5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8856AD1D-302D-6AB7-723D-AA6DA1EAF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663B-7F0B-4FB1-B675-EEDAD453504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7897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4E71321-BBB7-6218-B95A-F49D8AAE3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19D27BB-42B9-3D42-EC55-C5303A25DE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F606DF9B-AE37-E05E-47E9-E85FAE15F2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4467FDBD-563F-4413-2DB3-B5D1EEC83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C8F08-B8F8-499D-90E1-74E91C25D6A2}" type="datetimeFigureOut">
              <a:rPr lang="hu-HU" smtClean="0"/>
              <a:t>2026. 03. 11.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586B413E-520B-ABAD-BCC2-252DEC0B9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A9AEB847-018F-479D-4470-7DA4F31DD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663B-7F0B-4FB1-B675-EEDAD453504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7580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20F4F9B-7931-9040-151E-65E60AF04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EE9C6C36-9A51-F9DF-C5F4-6A09515017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CA6BEADA-9F60-77F8-E6D2-27FFD59854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51A7F381-5775-5394-8CD5-E793A17406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410F54E1-4B40-281A-35DA-35ABD1BED4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8C4E951D-7382-33F8-258F-35E1AA073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C8F08-B8F8-499D-90E1-74E91C25D6A2}" type="datetimeFigureOut">
              <a:rPr lang="hu-HU" smtClean="0"/>
              <a:t>2026. 03. 11.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CA4A093A-F2C3-1653-FAAF-670007FD8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62431E26-EF9C-548F-2F41-27FD741AD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663B-7F0B-4FB1-B675-EEDAD453504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60136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7889402-9654-BDFA-8CA5-7C57EC9B7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30F248E0-1763-AA7F-DEA1-D3585F6F8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C8F08-B8F8-499D-90E1-74E91C25D6A2}" type="datetimeFigureOut">
              <a:rPr lang="hu-HU" smtClean="0"/>
              <a:t>2026. 03. 11.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9C482758-EF76-C11E-B6C8-7700D14B1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A3529CED-9602-40AB-4D16-7B58DEE8D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663B-7F0B-4FB1-B675-EEDAD453504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68096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6C4B439C-B56F-CFA9-82F7-166FE9458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C8F08-B8F8-499D-90E1-74E91C25D6A2}" type="datetimeFigureOut">
              <a:rPr lang="hu-HU" smtClean="0"/>
              <a:t>2026. 03. 11.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0C54A009-0E38-8D5B-5618-5F23A1016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D4ACA35E-F5E5-1B67-B4FE-2F00C60C5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663B-7F0B-4FB1-B675-EEDAD453504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05210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24F1FBC-CA14-4117-3375-0C6C5BAFE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6119160-7386-9A2A-AA7E-8A47E8040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C71B5A1C-94E2-A9F8-A0E7-FCEA2CA6C4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F766D906-1A0C-962E-720B-E9D0915EC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C8F08-B8F8-499D-90E1-74E91C25D6A2}" type="datetimeFigureOut">
              <a:rPr lang="hu-HU" smtClean="0"/>
              <a:t>2026. 03. 11.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7813E4DA-608F-F405-59DD-D0EDF9750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7A1BBCD7-D3F8-AB87-7C32-5DE966117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663B-7F0B-4FB1-B675-EEDAD453504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67898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287B383-E98C-2B5E-5AA0-33082B0EC3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B30DBEDE-32E7-F338-DE8F-7DDBCF127B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6E769C07-B539-61A0-DE0C-BB67247B6E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CD497A5B-3473-F055-2565-2993DE3DA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C8F08-B8F8-499D-90E1-74E91C25D6A2}" type="datetimeFigureOut">
              <a:rPr lang="hu-HU" smtClean="0"/>
              <a:t>2026. 03. 11.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BC95D1FB-1FA5-2929-D3F7-857E0286E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D385374F-818E-74D6-C3AA-D8EC708C3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663B-7F0B-4FB1-B675-EEDAD453504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8709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CBADF41-99CD-79A0-EE68-2579FDADA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83C987EB-554D-EEF6-1D30-C75A7BD1A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D920A7DC-7BE8-38E4-5B1D-A733DCC33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C8F08-B8F8-499D-90E1-74E91C25D6A2}" type="datetimeFigureOut">
              <a:rPr lang="hu-HU" smtClean="0"/>
              <a:t>2026. 03. 11.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3BDB9B24-6017-5F3D-DD81-3DF57BFBC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062C0B06-F33D-DD9E-D065-F233F6A1D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663B-7F0B-4FB1-B675-EEDAD453504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19781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F8F89A64-5739-F6E8-F1AB-315FA16146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F3701F23-09E1-8FDF-E277-8FC8DA559D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D7C82269-09F7-4E8E-FB1D-7FBB26C22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C8F08-B8F8-499D-90E1-74E91C25D6A2}" type="datetimeFigureOut">
              <a:rPr lang="hu-HU" smtClean="0"/>
              <a:t>2026. 03. 11.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76DE7E2D-3E13-4E61-05ED-6CF2889D2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D8EB2460-3421-B593-5618-01FF5C578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663B-7F0B-4FB1-B675-EEDAD453504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152642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-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NIU\prezentacio-sablon\elements\cover-2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4"/>
            <a:ext cx="12191206" cy="685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NIU\logo\niu-logo-color\niu-logo-color-ondark-hor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874" y="805319"/>
            <a:ext cx="3492161" cy="233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zöveg helye 2"/>
          <p:cNvSpPr>
            <a:spLocks noGrp="1"/>
          </p:cNvSpPr>
          <p:nvPr>
            <p:ph type="body" sz="quarter" idx="10" hasCustomPrompt="1"/>
          </p:nvPr>
        </p:nvSpPr>
        <p:spPr>
          <a:xfrm>
            <a:off x="3475900" y="3236768"/>
            <a:ext cx="4140364" cy="8999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chemeClr val="bg1"/>
                </a:solidFill>
                <a:latin typeface="+mj-lt"/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hu-HU" err="1"/>
              <a:t>Introducing</a:t>
            </a:r>
            <a:r>
              <a:rPr lang="hu-HU"/>
              <a:t> </a:t>
            </a:r>
            <a:r>
              <a:rPr lang="hu-HU" err="1"/>
              <a:t>the</a:t>
            </a:r>
            <a:r>
              <a:rPr lang="hu-HU"/>
              <a:t> </a:t>
            </a:r>
            <a:r>
              <a:rPr lang="hu-HU" err="1"/>
              <a:t>hungarian</a:t>
            </a:r>
            <a:r>
              <a:rPr lang="hu-HU"/>
              <a:t> </a:t>
            </a:r>
            <a:r>
              <a:rPr lang="hu-HU" err="1"/>
              <a:t>innovation</a:t>
            </a:r>
            <a:r>
              <a:rPr lang="hu-HU"/>
              <a:t> </a:t>
            </a:r>
            <a:r>
              <a:rPr lang="hu-HU" err="1"/>
              <a:t>agency</a:t>
            </a:r>
            <a:r>
              <a:rPr lang="hu-HU"/>
              <a:t>  </a:t>
            </a:r>
          </a:p>
        </p:txBody>
      </p:sp>
      <p:pic>
        <p:nvPicPr>
          <p:cNvPr id="6" name="Picture 2" descr="G:\NIU\prezentacio-sablon\elements\ico-2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016" y="4624355"/>
            <a:ext cx="119263" cy="343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zöveg helye 2"/>
          <p:cNvSpPr>
            <a:spLocks noGrp="1"/>
          </p:cNvSpPr>
          <p:nvPr>
            <p:ph type="body" sz="quarter" idx="11" hasCustomPrompt="1"/>
          </p:nvPr>
        </p:nvSpPr>
        <p:spPr>
          <a:xfrm>
            <a:off x="3476074" y="5039817"/>
            <a:ext cx="1816346" cy="2476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hu-HU" err="1"/>
              <a:t>Name</a:t>
            </a:r>
            <a:r>
              <a:rPr lang="hu-HU"/>
              <a:t> 1</a:t>
            </a:r>
          </a:p>
        </p:txBody>
      </p:sp>
      <p:sp>
        <p:nvSpPr>
          <p:cNvPr id="8" name="Szöveg helye 2"/>
          <p:cNvSpPr>
            <a:spLocks noGrp="1"/>
          </p:cNvSpPr>
          <p:nvPr>
            <p:ph type="body" sz="quarter" idx="12" hasCustomPrompt="1"/>
          </p:nvPr>
        </p:nvSpPr>
        <p:spPr>
          <a:xfrm>
            <a:off x="3476074" y="5287509"/>
            <a:ext cx="1816346" cy="2476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hu-HU" err="1"/>
              <a:t>Name</a:t>
            </a:r>
            <a:r>
              <a:rPr lang="hu-HU"/>
              <a:t> 2</a:t>
            </a:r>
          </a:p>
        </p:txBody>
      </p:sp>
      <p:sp>
        <p:nvSpPr>
          <p:cNvPr id="9" name="Szöveg helye 2"/>
          <p:cNvSpPr>
            <a:spLocks noGrp="1"/>
          </p:cNvSpPr>
          <p:nvPr>
            <p:ph type="body" sz="quarter" idx="13" hasCustomPrompt="1"/>
          </p:nvPr>
        </p:nvSpPr>
        <p:spPr>
          <a:xfrm>
            <a:off x="5526542" y="5039817"/>
            <a:ext cx="1997981" cy="2476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hu-HU"/>
              <a:t>Mail 1</a:t>
            </a:r>
          </a:p>
        </p:txBody>
      </p:sp>
      <p:sp>
        <p:nvSpPr>
          <p:cNvPr id="10" name="Szöveg helye 2"/>
          <p:cNvSpPr>
            <a:spLocks noGrp="1"/>
          </p:cNvSpPr>
          <p:nvPr>
            <p:ph type="body" sz="quarter" idx="14" hasCustomPrompt="1"/>
          </p:nvPr>
        </p:nvSpPr>
        <p:spPr>
          <a:xfrm>
            <a:off x="5526542" y="5287509"/>
            <a:ext cx="1997981" cy="2476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hu-HU"/>
              <a:t>Mail 2</a:t>
            </a:r>
          </a:p>
        </p:txBody>
      </p:sp>
      <p:sp>
        <p:nvSpPr>
          <p:cNvPr id="11" name="Szöveg helye 2"/>
          <p:cNvSpPr>
            <a:spLocks noGrp="1"/>
          </p:cNvSpPr>
          <p:nvPr>
            <p:ph type="body" sz="quarter" idx="15" hasCustomPrompt="1"/>
          </p:nvPr>
        </p:nvSpPr>
        <p:spPr>
          <a:xfrm>
            <a:off x="3476074" y="5759813"/>
            <a:ext cx="1816346" cy="225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  <a:latin typeface="+mn-lt"/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hu-HU" err="1"/>
              <a:t>Date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427369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ím 1"/>
          <p:cNvSpPr>
            <a:spLocks noGrp="1"/>
          </p:cNvSpPr>
          <p:nvPr>
            <p:ph type="ctrTitle" hasCustomPrompt="1"/>
          </p:nvPr>
        </p:nvSpPr>
        <p:spPr>
          <a:xfrm>
            <a:off x="1739800" y="1501716"/>
            <a:ext cx="8640397" cy="1243288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2699"/>
            </a:lvl1pPr>
          </a:lstStyle>
          <a:p>
            <a:r>
              <a:rPr lang="hu-HU"/>
              <a:t>A NIÜ kiemelkedő szerepet tölt be a magyar innovációs ökoszisztéma fejlesztésében.</a:t>
            </a:r>
          </a:p>
        </p:txBody>
      </p:sp>
      <p:sp>
        <p:nvSpPr>
          <p:cNvPr id="6" name="Szöveg helye 5"/>
          <p:cNvSpPr>
            <a:spLocks noGrp="1"/>
          </p:cNvSpPr>
          <p:nvPr>
            <p:ph type="body" sz="quarter" idx="10" hasCustomPrompt="1"/>
          </p:nvPr>
        </p:nvSpPr>
        <p:spPr>
          <a:xfrm>
            <a:off x="1739800" y="3033002"/>
            <a:ext cx="8676399" cy="3455984"/>
          </a:xfrm>
          <a:prstGeom prst="rect">
            <a:avLst/>
          </a:prstGeom>
        </p:spPr>
        <p:txBody>
          <a:bodyPr/>
          <a:lstStyle>
            <a:lvl1pPr marL="0" marR="0" indent="0" algn="l" defTabSz="108842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tx1"/>
                </a:solidFill>
              </a:defRPr>
            </a:lvl1pPr>
            <a:lvl2pPr marL="544211" indent="0" algn="l">
              <a:buFontTx/>
              <a:buNone/>
              <a:defRPr sz="2200">
                <a:solidFill>
                  <a:schemeClr val="tx1"/>
                </a:solidFill>
              </a:defRPr>
            </a:lvl2pPr>
            <a:lvl3pPr marL="1088421" indent="0" algn="l">
              <a:buFontTx/>
              <a:buNone/>
              <a:defRPr sz="1800">
                <a:solidFill>
                  <a:schemeClr val="tx1"/>
                </a:solidFill>
              </a:defRPr>
            </a:lvl3pPr>
            <a:lvl4pPr marL="1632632" indent="0" algn="l">
              <a:buFontTx/>
              <a:buNone/>
              <a:defRPr sz="1400">
                <a:solidFill>
                  <a:schemeClr val="tx1"/>
                </a:solidFill>
              </a:defRPr>
            </a:lvl4pPr>
            <a:lvl5pPr marL="2176843" indent="0" algn="l">
              <a:buFontTx/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hu-HU"/>
              <a:t>A Nemzeti Innovációs Ügynökség a magyarországi innovatív vállalkozások közvetlen segítésére jött létre. Képzést ad, szerepet vállal a tehetséggondozásban, mentorhálózatán közvetlen </a:t>
            </a:r>
            <a:r>
              <a:rPr lang="hu-HU" err="1"/>
              <a:t>piacralépést</a:t>
            </a:r>
            <a:r>
              <a:rPr lang="hu-HU"/>
              <a:t> segítő tanácsadást végez és segíti a kreatív ötletek piaci sikerre vitelét. Az Ügynökség fő célja az induló vállalkozások fellendítése és az innovációs ökoszisztémához való hozzájárulás a tudomány minden területén. Mindennek érdekében központi információ- és támogatásforrássá kíván válni, így kínál kapcsolatépítő </a:t>
            </a:r>
            <a:r>
              <a:rPr lang="hu-HU" err="1"/>
              <a:t>porgramokat</a:t>
            </a:r>
            <a:r>
              <a:rPr lang="hu-HU"/>
              <a:t> és </a:t>
            </a:r>
            <a:r>
              <a:rPr lang="hu-HU" err="1"/>
              <a:t>networking</a:t>
            </a:r>
            <a:r>
              <a:rPr lang="hu-HU"/>
              <a:t> lehetőségeket. A Nemzeti Innovációs Ügynökség a magyarországi innovatív vállalkozások közvetlen segítésére jött létre. Képzést ad, szerepet vállal a tehetséggondozásban, mentorhálózatán közvetlen </a:t>
            </a:r>
            <a:r>
              <a:rPr lang="hu-HU" err="1"/>
              <a:t>piacralépést</a:t>
            </a:r>
            <a:r>
              <a:rPr lang="hu-HU"/>
              <a:t> segítő tanácsadást végez és segíti a kreatív ötletek piaci sikerre vitelét. Az Ügynökség fő célja az induló vállalkozások fellendítése és az innovációs ökoszisztémához való hozzájárulás a tudomány minden területén.</a:t>
            </a:r>
          </a:p>
        </p:txBody>
      </p:sp>
      <p:pic>
        <p:nvPicPr>
          <p:cNvPr id="4098" name="Picture 2" descr="G:\NIU\prezentacio-sablon\elements\ico-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800" y="936337"/>
            <a:ext cx="158740" cy="457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/>
          <p:cNvSpPr/>
          <p:nvPr userDrawn="1"/>
        </p:nvSpPr>
        <p:spPr>
          <a:xfrm>
            <a:off x="0" y="-324"/>
            <a:ext cx="12192000" cy="71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900"/>
          </a:p>
        </p:txBody>
      </p:sp>
    </p:spTree>
    <p:extLst>
      <p:ext uri="{BB962C8B-B14F-4D97-AF65-F5344CB8AC3E}">
        <p14:creationId xmlns:p14="http://schemas.microsoft.com/office/powerpoint/2010/main" val="3774651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1E3FF396-A69A-3631-E59C-197EEA6B8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EE10A6B6-1E29-929C-7773-83F5BBD2A6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969ECB27-3297-A054-0DCF-ACF0AE190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6C8F08-B8F8-499D-90E1-74E91C25D6A2}" type="datetimeFigureOut">
              <a:rPr lang="hu-HU" smtClean="0"/>
              <a:t>2026. 03. 11.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E0019C5A-F88E-5482-8F9B-C14C54F120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411B6DB9-E2B2-2DDE-7A0A-E4A8D22EB4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09663B-7F0B-4FB1-B675-EEDAD453504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98374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zöveg helye 7">
            <a:extLst>
              <a:ext uri="{FF2B5EF4-FFF2-40B4-BE49-F238E27FC236}">
                <a16:creationId xmlns:a16="http://schemas.microsoft.com/office/drawing/2014/main" id="{C201A6DC-C51C-8E18-A889-1FCC637B13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476073" y="2974468"/>
            <a:ext cx="6157783" cy="1434245"/>
          </a:xfrm>
        </p:spPr>
        <p:txBody>
          <a:bodyPr>
            <a:normAutofit/>
          </a:bodyPr>
          <a:lstStyle/>
          <a:p>
            <a:pPr defTabSz="457109">
              <a:lnSpc>
                <a:spcPct val="100000"/>
              </a:lnSpc>
              <a:spcBef>
                <a:spcPts val="0"/>
              </a:spcBef>
              <a:defRPr/>
            </a:pPr>
            <a:r>
              <a:rPr lang="hu-HU" sz="2400" b="1">
                <a:solidFill>
                  <a:prstClr val="white"/>
                </a:solidFill>
                <a:ea typeface="Open Sans"/>
                <a:cs typeface="Arial" panose="020B0604020202020204" pitchFamily="34" charset="0"/>
              </a:rPr>
              <a:t>TTC egyszerűsített üzleti terv sablon</a:t>
            </a:r>
          </a:p>
        </p:txBody>
      </p:sp>
      <p:sp>
        <p:nvSpPr>
          <p:cNvPr id="13" name="Szöveg helye 12">
            <a:extLst>
              <a:ext uri="{FF2B5EF4-FFF2-40B4-BE49-F238E27FC236}">
                <a16:creationId xmlns:a16="http://schemas.microsoft.com/office/drawing/2014/main" id="{DCD35259-DDEC-D112-99F4-D75FE17E756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hu-HU">
                <a:solidFill>
                  <a:prstClr val="white"/>
                </a:solidFill>
                <a:latin typeface="Arial"/>
                <a:cs typeface="Arial"/>
              </a:rPr>
              <a:t>2026. március</a:t>
            </a:r>
          </a:p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26822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0784CA41-D451-9BEB-43AA-2E7D772898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600" y="854593"/>
            <a:ext cx="8640397" cy="604093"/>
          </a:xfrm>
        </p:spPr>
        <p:txBody>
          <a:bodyPr>
            <a:normAutofit/>
          </a:bodyPr>
          <a:lstStyle/>
          <a:p>
            <a:r>
              <a:rPr lang="hu-HU" sz="2650" b="1"/>
              <a:t>A technológia transzfer cég rövid bemutatása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C86F520B-0144-4593-A49D-640C8C8C92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04020" y="2873994"/>
            <a:ext cx="8675960" cy="3455984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Szervezet rövid bemutatása (cégforma, vezetőség, </a:t>
            </a:r>
            <a:r>
              <a:rPr lang="hu-HU" sz="1800" err="1"/>
              <a:t>board</a:t>
            </a:r>
            <a:r>
              <a:rPr lang="hu-HU" sz="1800"/>
              <a:t>/FB stb.)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TTC szerepe az egyetemi innovációs folyamatban, jelenlegi helyzet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Hol tartunk most, miért fontos ez a pályázat?</a:t>
            </a:r>
          </a:p>
        </p:txBody>
      </p:sp>
    </p:spTree>
    <p:extLst>
      <p:ext uri="{BB962C8B-B14F-4D97-AF65-F5344CB8AC3E}">
        <p14:creationId xmlns:p14="http://schemas.microsoft.com/office/powerpoint/2010/main" val="1354280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B713CD-C372-CB47-E5EE-144898C063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1E5EE4D6-0F7D-6455-BB3E-BB45A4E503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600" y="854593"/>
            <a:ext cx="8640397" cy="604093"/>
          </a:xfrm>
        </p:spPr>
        <p:txBody>
          <a:bodyPr>
            <a:normAutofit/>
          </a:bodyPr>
          <a:lstStyle/>
          <a:p>
            <a:r>
              <a:rPr lang="hu-HU" b="1"/>
              <a:t>TTC küldetése és jövőképe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6E637728-DC62-7935-D093-0AF87F5F12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04020" y="2873994"/>
            <a:ext cx="8675960" cy="3455984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TTC küldetésének, céljainak, jövőképének összefoglalása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Egyetem stratégiájában elfoglalt szerepe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Miért jött létre a TTC és hová szeretne eljutni a következő 3-5 évben?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</p:txBody>
      </p:sp>
    </p:spTree>
    <p:extLst>
      <p:ext uri="{BB962C8B-B14F-4D97-AF65-F5344CB8AC3E}">
        <p14:creationId xmlns:p14="http://schemas.microsoft.com/office/powerpoint/2010/main" val="2198444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683AC4-7B4D-B61B-42A8-685A8027F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434392F1-8C95-38F7-5AFD-8D91ED2572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600" y="854593"/>
            <a:ext cx="8640397" cy="604093"/>
          </a:xfrm>
        </p:spPr>
        <p:txBody>
          <a:bodyPr>
            <a:normAutofit/>
          </a:bodyPr>
          <a:lstStyle/>
          <a:p>
            <a:r>
              <a:rPr lang="hu-HU" b="1"/>
              <a:t>Jelenlegi helyzet értékelése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0E44934A-8418-621E-31E5-6911D38D970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04020" y="2873994"/>
            <a:ext cx="8675960" cy="34559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Milyen adottságokra, tudásra, kapacitásra épül a TTC tevékenysége?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Korábbihoz képest hogyan alakult a tudástranszfer folyamat, a TTC-vel mi változott?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Kutatási területek bemutatása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TTC látókörében lévő IP/szabadalmak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</p:txBody>
      </p:sp>
    </p:spTree>
    <p:extLst>
      <p:ext uri="{BB962C8B-B14F-4D97-AF65-F5344CB8AC3E}">
        <p14:creationId xmlns:p14="http://schemas.microsoft.com/office/powerpoint/2010/main" val="4114823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13892-F4B3-4F6E-4ECD-3062215AA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6A5E17FD-D8FA-3032-DAC3-543D487565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600" y="854593"/>
            <a:ext cx="8640397" cy="604093"/>
          </a:xfrm>
        </p:spPr>
        <p:txBody>
          <a:bodyPr>
            <a:normAutofit/>
          </a:bodyPr>
          <a:lstStyle/>
          <a:p>
            <a:r>
              <a:rPr lang="hu-HU" b="1"/>
              <a:t>Fókuszterületek, TTC értékteremtés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A415D72B-2959-A0E8-7634-4496FE6EFA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04020" y="2873994"/>
            <a:ext cx="8675960" cy="34559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Fókuszterületek rövid bemutatása (tudományterületek, főbb külső-belső célcsoportok/partnerek)</a:t>
            </a:r>
            <a:endParaRPr lang="en-US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TTC tevékenységének, szolgáltatásainak összefoglalása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Hogyan teremt a TTC értéket az egyes fókuszterületeken és az azonosított célcsoportok/partnerek számára?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</p:txBody>
      </p:sp>
    </p:spTree>
    <p:extLst>
      <p:ext uri="{BB962C8B-B14F-4D97-AF65-F5344CB8AC3E}">
        <p14:creationId xmlns:p14="http://schemas.microsoft.com/office/powerpoint/2010/main" val="1470998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533EC3-1B30-6283-BF0A-068AE96D5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5F27F733-99C8-5067-79C9-F630F2F3BF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600" y="854593"/>
            <a:ext cx="8640397" cy="604093"/>
          </a:xfrm>
        </p:spPr>
        <p:txBody>
          <a:bodyPr>
            <a:normAutofit/>
          </a:bodyPr>
          <a:lstStyle/>
          <a:p>
            <a:r>
              <a:rPr lang="hu-HU" b="1"/>
              <a:t>TTC üzleti és működési logikája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89F85EA6-D687-3401-7A2A-802F65EDDBC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04020" y="2873994"/>
            <a:ext cx="8675960" cy="34559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Innovációs út bemutatása, TTC szerepe benne (</a:t>
            </a:r>
            <a:r>
              <a:rPr lang="hu-HU" sz="1800">
                <a:ea typeface="+mn-lt"/>
                <a:cs typeface="+mn-lt"/>
              </a:rPr>
              <a:t>fejlesztési ötlet megszületésétől a piaci hasznosításig tartó folyamat</a:t>
            </a:r>
            <a:r>
              <a:rPr lang="hu-HU" sz="1800"/>
              <a:t>)</a:t>
            </a:r>
            <a:endParaRPr lang="en-US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Egyetemmel való együttműködés bemutatása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</p:txBody>
      </p:sp>
    </p:spTree>
    <p:extLst>
      <p:ext uri="{BB962C8B-B14F-4D97-AF65-F5344CB8AC3E}">
        <p14:creationId xmlns:p14="http://schemas.microsoft.com/office/powerpoint/2010/main" val="2538945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2BADE7-48CC-15A6-9F1E-25AC763295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02780CC5-3C0F-BD20-722F-0BBE16C087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600" y="854593"/>
            <a:ext cx="8640397" cy="604093"/>
          </a:xfrm>
        </p:spPr>
        <p:txBody>
          <a:bodyPr>
            <a:normAutofit/>
          </a:bodyPr>
          <a:lstStyle/>
          <a:p>
            <a:r>
              <a:rPr lang="hu-HU" b="1"/>
              <a:t>Bevételi, finanszírozási források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035B97A6-E9F8-EDB4-3FB2-66F4323418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04020" y="2873994"/>
            <a:ext cx="8675960" cy="34559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 b="1"/>
              <a:t>Melléklet: eredménykimutatás tábla (árbevétel és költség lebontva) 3 évre, első évre negyedéves bontásban (eredmények: üzemi, pénzügyi, adózás </a:t>
            </a:r>
            <a:r>
              <a:rPr lang="hu-HU" sz="1800" b="1" err="1"/>
              <a:t>elötti</a:t>
            </a:r>
            <a:r>
              <a:rPr lang="hu-HU" sz="1800" b="1"/>
              <a:t> és utáni eredmény, </a:t>
            </a:r>
            <a:r>
              <a:rPr lang="hu-HU" sz="1800" b="1" err="1"/>
              <a:t>ebitda</a:t>
            </a:r>
            <a:r>
              <a:rPr lang="hu-HU" sz="1800" b="1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Tervezett bevételportfólió részletes  bemutatása (</a:t>
            </a:r>
            <a:r>
              <a:rPr lang="hu-HU" sz="1800" err="1"/>
              <a:t>pl</a:t>
            </a:r>
            <a:r>
              <a:rPr lang="hu-HU" sz="1800"/>
              <a:t>: licencia értékesítés, ipari szolgáltatás árbevétele stb.)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Rövid, közép és hosszú távú finanszírozás (finanszírozási lábak - milyen egyéb forrásokkal terveznek, </a:t>
            </a:r>
            <a:r>
              <a:rPr lang="hu-HU" sz="1800" err="1"/>
              <a:t>pl</a:t>
            </a:r>
            <a:r>
              <a:rPr lang="hu-HU" sz="1800"/>
              <a:t>: tagi kölcsön)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Bevételtermelő tevékenységek</a:t>
            </a:r>
            <a:endParaRPr lang="hu-HU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</p:txBody>
      </p:sp>
    </p:spTree>
    <p:extLst>
      <p:ext uri="{BB962C8B-B14F-4D97-AF65-F5344CB8AC3E}">
        <p14:creationId xmlns:p14="http://schemas.microsoft.com/office/powerpoint/2010/main" val="2794413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E1200D-24AC-CC78-4187-BDE4E1F1E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1DD91CE4-C078-AA02-38F7-5DF04D2E6D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600" y="854593"/>
            <a:ext cx="8640397" cy="604093"/>
          </a:xfrm>
        </p:spPr>
        <p:txBody>
          <a:bodyPr>
            <a:normAutofit/>
          </a:bodyPr>
          <a:lstStyle/>
          <a:p>
            <a:r>
              <a:rPr lang="hu-HU" b="1"/>
              <a:t>Szervezet és kompetenciák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6423338C-8D25-CEB2-6BC1-52C6430D2DB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04020" y="2873994"/>
            <a:ext cx="8675960" cy="34559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 dirty="0"/>
              <a:t>TTC szervezeti felépítése jelenleg és tervezett alakulása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 b="1" dirty="0" err="1"/>
              <a:t>Organogram</a:t>
            </a:r>
            <a:endParaRPr lang="hu-HU" sz="1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 dirty="0"/>
              <a:t>Meglévő és tervezett kompetenciák, kapacitások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 dirty="0"/>
              <a:t>Külső szakértők bevonása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3859825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187285-B9E6-5D4A-615F-D6ED4CCD6F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E29B38DD-CF0F-A5F3-9691-21FADF8DAB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600" y="854593"/>
            <a:ext cx="8640397" cy="604093"/>
          </a:xfrm>
        </p:spPr>
        <p:txBody>
          <a:bodyPr>
            <a:normAutofit/>
          </a:bodyPr>
          <a:lstStyle/>
          <a:p>
            <a:r>
              <a:rPr lang="hu-HU" b="1"/>
              <a:t>TTC belső és külső megjelenése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417BC1F6-E3C2-E350-48ED-1BC23C0EF1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04020" y="2873994"/>
            <a:ext cx="8675960" cy="34559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TTC pozícionálásának bemutatása az egyetemen belül, kutatók felé és erre vonatkozó fejlesztési tervek</a:t>
            </a:r>
            <a:endParaRPr lang="en-US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TTC külső megjelenésének bemutatása szakmai, piaci partnerek felé és erre vonatkozó fejlesztési tervek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TTC </a:t>
            </a:r>
            <a:r>
              <a:rPr lang="hu-HU" sz="1800" err="1"/>
              <a:t>arculata</a:t>
            </a:r>
            <a:r>
              <a:rPr lang="hu-HU" sz="1800"/>
              <a:t>, jelenléte, üzenetei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</p:txBody>
      </p:sp>
    </p:spTree>
    <p:extLst>
      <p:ext uri="{BB962C8B-B14F-4D97-AF65-F5344CB8AC3E}">
        <p14:creationId xmlns:p14="http://schemas.microsoft.com/office/powerpoint/2010/main" val="33516742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21B5A2-2D96-BD55-BC86-784C9F5424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4EF80D95-F8E1-C654-B8F3-7F2EEA5B8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600" y="854593"/>
            <a:ext cx="8640397" cy="604093"/>
          </a:xfrm>
        </p:spPr>
        <p:txBody>
          <a:bodyPr>
            <a:normAutofit/>
          </a:bodyPr>
          <a:lstStyle/>
          <a:p>
            <a:r>
              <a:rPr lang="hu-HU" sz="2650" b="1"/>
              <a:t>A pályázat elvárt eredménye</a:t>
            </a:r>
            <a:endParaRPr lang="hu-HU" b="1"/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9E1405D9-7303-D341-2609-1375D0A19C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04020" y="2873994"/>
            <a:ext cx="8675960" cy="34559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Mérhető és elvárt eredmény a pályázat végrehajtása során (évente)</a:t>
            </a:r>
            <a:endParaRPr lang="en-US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</p:txBody>
      </p:sp>
    </p:spTree>
    <p:extLst>
      <p:ext uri="{BB962C8B-B14F-4D97-AF65-F5344CB8AC3E}">
        <p14:creationId xmlns:p14="http://schemas.microsoft.com/office/powerpoint/2010/main" val="2730654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45812-C1A4-455C-8D55-10DF9B23AF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A4192B05-1BBE-0EC6-7BFE-74C26855D3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600" y="854593"/>
            <a:ext cx="8640397" cy="604093"/>
          </a:xfrm>
        </p:spPr>
        <p:txBody>
          <a:bodyPr>
            <a:normAutofit/>
          </a:bodyPr>
          <a:lstStyle/>
          <a:p>
            <a:r>
              <a:rPr lang="hu-HU" b="1"/>
              <a:t>Kockázatok és kezelési formák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D0144801-C400-A5DB-A7AD-5AF7DF0DEB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04020" y="2873994"/>
            <a:ext cx="8675960" cy="34559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/>
              <a:t>Azonosított kockázatok a működésben (</a:t>
            </a:r>
            <a:r>
              <a:rPr lang="hu-HU" sz="1800" err="1"/>
              <a:t>pl</a:t>
            </a:r>
            <a:r>
              <a:rPr lang="hu-HU" sz="1800"/>
              <a:t>: finanszírozás, HR, költségek alakulása) és tervek ezek kezelésére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</p:txBody>
      </p:sp>
    </p:spTree>
    <p:extLst>
      <p:ext uri="{BB962C8B-B14F-4D97-AF65-F5344CB8AC3E}">
        <p14:creationId xmlns:p14="http://schemas.microsoft.com/office/powerpoint/2010/main" val="38445537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8D906-07A5-3AAE-7594-18AAC35D8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31DC98AA-F72E-7F97-F05F-12A0D20B36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600" y="854593"/>
            <a:ext cx="8640397" cy="604093"/>
          </a:xfrm>
        </p:spPr>
        <p:txBody>
          <a:bodyPr>
            <a:normAutofit/>
          </a:bodyPr>
          <a:lstStyle/>
          <a:p>
            <a:r>
              <a:rPr lang="hu-HU" b="1"/>
              <a:t>Összegzés, további tervek 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0E612120-3A3F-57B1-DFC3-D084BB0FF9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04020" y="2873994"/>
            <a:ext cx="8675960" cy="34559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  <a:p>
            <a:endParaRPr lang="hu-HU" sz="180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1800"/>
          </a:p>
        </p:txBody>
      </p:sp>
    </p:spTree>
    <p:extLst>
      <p:ext uri="{BB962C8B-B14F-4D97-AF65-F5344CB8AC3E}">
        <p14:creationId xmlns:p14="http://schemas.microsoft.com/office/powerpoint/2010/main" val="3934615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um" ma:contentTypeID="0x0101006D002D458A3C93449B74379DB183BC41" ma:contentTypeVersion="18" ma:contentTypeDescription="Új dokumentum létrehozása." ma:contentTypeScope="" ma:versionID="0514755a377a20cede541c03981f4d07">
  <xsd:schema xmlns:xsd="http://www.w3.org/2001/XMLSchema" xmlns:xs="http://www.w3.org/2001/XMLSchema" xmlns:p="http://schemas.microsoft.com/office/2006/metadata/properties" xmlns:ns2="8649fde1-4140-4f8f-85bb-e0af2e4deafd" xmlns:ns3="bf967227-da99-4dd8-9f70-90b704da6498" targetNamespace="http://schemas.microsoft.com/office/2006/metadata/properties" ma:root="true" ma:fieldsID="779eb3cf5abe84653e442aa04fde7640" ns2:_="" ns3:_="">
    <xsd:import namespace="8649fde1-4140-4f8f-85bb-e0af2e4deafd"/>
    <xsd:import namespace="bf967227-da99-4dd8-9f70-90b704da649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49fde1-4140-4f8f-85bb-e0af2e4dea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Képcímkék" ma:readOnly="false" ma:fieldId="{5cf76f15-5ced-4ddc-b409-7134ff3c332f}" ma:taxonomyMulti="true" ma:sspId="492fa465-d34b-49ca-9b70-7aa349b28f9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967227-da99-4dd8-9f70-90b704da649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Résztvevők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Megosztva részletekkel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682c95a6-33d3-4455-9907-26d9b50a96c2}" ma:internalName="TaxCatchAll" ma:showField="CatchAllData" ma:web="bf967227-da99-4dd8-9f70-90b704da64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artalomtípus"/>
        <xsd:element ref="dc:title" minOccurs="0" maxOccurs="1" ma:index="4" ma:displayName="Cím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f967227-da99-4dd8-9f70-90b704da6498" xsi:nil="true"/>
    <lcf76f155ced4ddcb4097134ff3c332f xmlns="8649fde1-4140-4f8f-85bb-e0af2e4deafd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E1E4CBD-6559-4CF1-8AE8-801BBABA28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49fde1-4140-4f8f-85bb-e0af2e4deafd"/>
    <ds:schemaRef ds:uri="bf967227-da99-4dd8-9f70-90b704da64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33C14E-8E7F-45F4-A215-1E75580D3FF3}">
  <ds:schemaRefs>
    <ds:schemaRef ds:uri="http://schemas.microsoft.com/office/2006/metadata/properties"/>
    <ds:schemaRef ds:uri="http://schemas.microsoft.com/office/infopath/2007/PartnerControls"/>
    <ds:schemaRef ds:uri="bf967227-da99-4dd8-9f70-90b704da6498"/>
    <ds:schemaRef ds:uri="8649fde1-4140-4f8f-85bb-e0af2e4deafd"/>
  </ds:schemaRefs>
</ds:datastoreItem>
</file>

<file path=customXml/itemProps3.xml><?xml version="1.0" encoding="utf-8"?>
<ds:datastoreItem xmlns:ds="http://schemas.openxmlformats.org/officeDocument/2006/customXml" ds:itemID="{07138003-DAB2-4D55-9E61-E2CA565E4BB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349</Words>
  <Application>Microsoft Office PowerPoint</Application>
  <PresentationFormat>Widescreen</PresentationFormat>
  <Paragraphs>49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Office-téma</vt:lpstr>
      <vt:lpstr>PowerPoint Presentation</vt:lpstr>
      <vt:lpstr>A technológia transzfer cég rövid bemutatása</vt:lpstr>
      <vt:lpstr>TTC küldetése és jövőképe</vt:lpstr>
      <vt:lpstr>Jelenlegi helyzet értékelése</vt:lpstr>
      <vt:lpstr>Fókuszterületek, TTC értékteremtés</vt:lpstr>
      <vt:lpstr>TTC üzleti és működési logikája</vt:lpstr>
      <vt:lpstr>Bevételi, finanszírozási források</vt:lpstr>
      <vt:lpstr>Szervezet és kompetenciák</vt:lpstr>
      <vt:lpstr>TTC belső és külső megjelenése</vt:lpstr>
      <vt:lpstr>A pályázat elvárt eredménye</vt:lpstr>
      <vt:lpstr>Kockázatok és kezelési formák</vt:lpstr>
      <vt:lpstr>Összegzés, további tervek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Nagyi Kristóf</dc:creator>
  <cp:lastModifiedBy>Kiss Nikolett</cp:lastModifiedBy>
  <cp:revision>6</cp:revision>
  <dcterms:created xsi:type="dcterms:W3CDTF">2025-01-09T14:31:06Z</dcterms:created>
  <dcterms:modified xsi:type="dcterms:W3CDTF">2026-03-11T12:39:14Z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0x0101006D002D458A3C93449B74379DB183BC41</vt:lpwstr>
  </property>
</Properties>
</file>